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6"/>
  </p:notesMasterIdLst>
  <p:sldIdLst>
    <p:sldId id="2076140049" r:id="rId2"/>
    <p:sldId id="268" r:id="rId3"/>
    <p:sldId id="2076140048" r:id="rId4"/>
    <p:sldId id="269" r:id="rId5"/>
  </p:sldIdLst>
  <p:sldSz cx="12192000" cy="6858000"/>
  <p:notesSz cx="6807200" cy="9939338"/>
  <p:embeddedFontLst>
    <p:embeddedFont>
      <p:font typeface="BIZ UDPゴシック" panose="020B0400000000000000" pitchFamily="50" charset="-128"/>
      <p:regular r:id="rId7"/>
      <p:bold r:id="rId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7a0o/siP7BED2UBBHBsGqqZRn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8B7"/>
    <a:srgbClr val="1FA363"/>
    <a:srgbClr val="898989"/>
    <a:srgbClr val="4081EC"/>
    <a:srgbClr val="D5ECFF"/>
    <a:srgbClr val="EBFBFF"/>
    <a:srgbClr val="FFFFCC"/>
    <a:srgbClr val="FFFFFF"/>
    <a:srgbClr val="E7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EA5DF8-9D13-415C-834F-B446FC319CED}">
  <a:tblStyle styleId="{D0EA5DF8-9D13-415C-834F-B446FC319CED}" styleName="Table_0">
    <a:wholeTbl>
      <a:tcTxStyle b="off" i="off">
        <a:font>
          <a:latin typeface="游ゴシック Medium"/>
          <a:ea typeface="游ゴシック Medium"/>
          <a:cs typeface="游ゴシック Medium"/>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20000"/>
            </a:schemeClr>
          </a:solidFill>
        </a:fill>
      </a:tcStyle>
    </a:band1H>
    <a:band2H>
      <a:tcTxStyle/>
      <a:tcStyle>
        <a:tcBdr/>
      </a:tcStyle>
    </a:band2H>
    <a:band1V>
      <a:tcTxStyle/>
      <a:tcStyle>
        <a:tcBdr/>
        <a:fill>
          <a:solidFill>
            <a:schemeClr val="accent5">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5"/>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95EF3E43-C11F-46BC-8D39-F647AD408EBB}"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769F719-33F9-41F0-A4E2-27624F7982BB}" styleName="Table_2">
    <a:wholeTbl>
      <a:tcTxStyle b="off" i="off">
        <a:font>
          <a:latin typeface="游ゴシック Medium"/>
          <a:ea typeface="游ゴシック Medium"/>
          <a:cs typeface="游ゴシック Medium"/>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6FBFF"/>
          </a:solidFill>
        </a:fill>
      </a:tcStyle>
    </a:wholeTbl>
    <a:band1H>
      <a:tcTxStyle/>
      <a:tcStyle>
        <a:tcBdr/>
        <a:fill>
          <a:solidFill>
            <a:srgbClr val="ECF8FF"/>
          </a:solidFill>
        </a:fill>
      </a:tcStyle>
    </a:band1H>
    <a:band2H>
      <a:tcTxStyle/>
      <a:tcStyle>
        <a:tcBdr/>
      </a:tcStyle>
    </a:band2H>
    <a:band1V>
      <a:tcTxStyle/>
      <a:tcStyle>
        <a:tcBdr/>
        <a:fill>
          <a:solidFill>
            <a:srgbClr val="ECF8FF"/>
          </a:solidFill>
        </a:fill>
      </a:tcStyle>
    </a:band1V>
    <a:band2V>
      <a:tcTxStyle/>
      <a:tcStyle>
        <a:tcBdr/>
      </a:tcStyle>
    </a:band2V>
    <a:lastCol>
      <a:tcTxStyle b="on" i="off">
        <a:font>
          <a:latin typeface="游ゴシック Medium"/>
          <a:ea typeface="游ゴシック Medium"/>
          <a:cs typeface="游ゴシック Medium"/>
        </a:font>
        <a:srgbClr val="FFFFFF"/>
      </a:tcTxStyle>
      <a:tcStyle>
        <a:tcBdr/>
        <a:fill>
          <a:solidFill>
            <a:srgbClr val="CCECFF"/>
          </a:solidFill>
        </a:fill>
      </a:tcStyle>
    </a:lastCol>
    <a:firstCol>
      <a:tcTxStyle b="on" i="off">
        <a:font>
          <a:latin typeface="游ゴシック Medium"/>
          <a:ea typeface="游ゴシック Medium"/>
          <a:cs typeface="游ゴシック Medium"/>
        </a:font>
        <a:srgbClr val="FFFFFF"/>
      </a:tcTxStyle>
      <a:tcStyle>
        <a:tcBdr/>
        <a:fill>
          <a:solidFill>
            <a:srgbClr val="CCECFF"/>
          </a:solidFill>
        </a:fill>
      </a:tcStyle>
    </a:firstCol>
    <a:lastRow>
      <a:tcTxStyle b="on" i="off">
        <a:font>
          <a:latin typeface="游ゴシック Medium"/>
          <a:ea typeface="游ゴシック Medium"/>
          <a:cs typeface="游ゴシック Medium"/>
        </a:font>
        <a:srgbClr val="FFFFFF"/>
      </a:tcTxStyle>
      <a:tcStyle>
        <a:tcBdr>
          <a:top>
            <a:ln w="38100" cap="flat" cmpd="sng">
              <a:solidFill>
                <a:srgbClr val="FFFFFF"/>
              </a:solidFill>
              <a:prstDash val="solid"/>
              <a:round/>
              <a:headEnd type="none" w="sm" len="sm"/>
              <a:tailEnd type="none" w="sm" len="sm"/>
            </a:ln>
          </a:top>
        </a:tcBdr>
        <a:fill>
          <a:solidFill>
            <a:srgbClr val="CCECFF"/>
          </a:solidFill>
        </a:fill>
      </a:tcStyle>
    </a:lastRow>
    <a:seCell>
      <a:tcTxStyle/>
      <a:tcStyle>
        <a:tcBdr/>
      </a:tcStyle>
    </a:seCell>
    <a:swCell>
      <a:tcTxStyle/>
      <a:tcStyle>
        <a:tcBdr/>
      </a:tcStyle>
    </a:swCell>
    <a:firstRow>
      <a:tcTxStyle b="on" i="off">
        <a:font>
          <a:latin typeface="游ゴシック Medium"/>
          <a:ea typeface="游ゴシック Medium"/>
          <a:cs typeface="游ゴシック Medium"/>
        </a:font>
        <a:srgbClr val="FFFFFF"/>
      </a:tcTxStyle>
      <a:tcStyle>
        <a:tcBdr>
          <a:bottom>
            <a:ln w="38100" cap="flat" cmpd="sng">
              <a:solidFill>
                <a:srgbClr val="FFFFFF"/>
              </a:solidFill>
              <a:prstDash val="solid"/>
              <a:round/>
              <a:headEnd type="none" w="sm" len="sm"/>
              <a:tailEnd type="none" w="sm" len="sm"/>
            </a:ln>
          </a:bottom>
        </a:tcBdr>
        <a:fill>
          <a:solidFill>
            <a:srgbClr val="CCECFF"/>
          </a:solidFill>
        </a:fill>
      </a:tcStyle>
    </a:firstRow>
    <a:neCell>
      <a:tcTxStyle/>
      <a:tcStyle>
        <a:tcBdr/>
      </a:tcStyle>
    </a:neCell>
    <a:nwCell>
      <a:tcTxStyle/>
      <a:tcStyle>
        <a:tcBdr/>
      </a:tcStyle>
    </a:nwCell>
  </a:tblStyle>
  <a:tblStyle styleId="{C85792E5-3350-41CC-A408-6CA51CDFFE27}" styleName="Table_3">
    <a:wholeTbl>
      <a:tcTxStyle b="off" i="off">
        <a:font>
          <a:latin typeface="游ゴシック Medium"/>
          <a:ea typeface="游ゴシック Medium"/>
          <a:cs typeface="游ゴシック Medium"/>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6FBFF"/>
          </a:solidFill>
        </a:fill>
      </a:tcStyle>
    </a:wholeTbl>
    <a:band1H>
      <a:tcTxStyle/>
      <a:tcStyle>
        <a:tcBdr/>
        <a:fill>
          <a:solidFill>
            <a:srgbClr val="ECF8FF"/>
          </a:solidFill>
        </a:fill>
      </a:tcStyle>
    </a:band1H>
    <a:band2H>
      <a:tcTxStyle/>
      <a:tcStyle>
        <a:tcBdr/>
      </a:tcStyle>
    </a:band2H>
    <a:band1V>
      <a:tcTxStyle/>
      <a:tcStyle>
        <a:tcBdr/>
        <a:fill>
          <a:solidFill>
            <a:srgbClr val="ECF8FF"/>
          </a:solidFill>
        </a:fill>
      </a:tcStyle>
    </a:band1V>
    <a:band2V>
      <a:tcTxStyle/>
      <a:tcStyle>
        <a:tcBdr/>
      </a:tcStyle>
    </a:band2V>
    <a:lastCol>
      <a:tcTxStyle b="on" i="off">
        <a:font>
          <a:latin typeface="游ゴシック Medium"/>
          <a:ea typeface="游ゴシック Medium"/>
          <a:cs typeface="游ゴシック Medium"/>
        </a:font>
        <a:schemeClr val="lt1"/>
      </a:tcTxStyle>
      <a:tcStyle>
        <a:tcBdr/>
        <a:fill>
          <a:solidFill>
            <a:schemeClr val="accent1"/>
          </a:solidFill>
        </a:fill>
      </a:tcStyle>
    </a:lastCol>
    <a:firstCol>
      <a:tcTxStyle b="on" i="off">
        <a:font>
          <a:latin typeface="游ゴシック Medium"/>
          <a:ea typeface="游ゴシック Medium"/>
          <a:cs typeface="游ゴシック Medium"/>
        </a:font>
        <a:schemeClr val="lt1"/>
      </a:tcTxStyle>
      <a:tcStyle>
        <a:tcBdr/>
        <a:fill>
          <a:solidFill>
            <a:schemeClr val="accent1"/>
          </a:solidFill>
        </a:fill>
      </a:tcStyle>
    </a:firstCol>
    <a:lastRow>
      <a:tcTxStyle b="on" i="off">
        <a:font>
          <a:latin typeface="游ゴシック Medium"/>
          <a:ea typeface="游ゴシック Medium"/>
          <a:cs typeface="游ゴシック Medium"/>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游ゴシック Medium"/>
          <a:ea typeface="游ゴシック Medium"/>
          <a:cs typeface="游ゴシック Medium"/>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77" autoAdjust="0"/>
    <p:restoredTop sz="94660"/>
  </p:normalViewPr>
  <p:slideViewPr>
    <p:cSldViewPr snapToGrid="0">
      <p:cViewPr varScale="1">
        <p:scale>
          <a:sx n="88" d="100"/>
          <a:sy n="88" d="100"/>
        </p:scale>
        <p:origin x="82" y="322"/>
      </p:cViewPr>
      <p:guideLst/>
    </p:cSldViewPr>
  </p:slideViewPr>
  <p:notesTextViewPr>
    <p:cViewPr>
      <p:scale>
        <a:sx n="1" d="1"/>
        <a:sy n="1" d="1"/>
      </p:scale>
      <p:origin x="0" y="0"/>
    </p:cViewPr>
  </p:notesTextViewPr>
  <p:notesViewPr>
    <p:cSldViewPr snapToGrid="0">
      <p:cViewPr varScale="1">
        <p:scale>
          <a:sx n="69" d="100"/>
          <a:sy n="69" d="100"/>
        </p:scale>
        <p:origin x="3096" y="9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3" Type="http://schemas.openxmlformats.org/officeDocument/2006/relationships/slide" Target="slides/slide2.xml"/><Relationship Id="rId7"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31" Type="http://schemas.openxmlformats.org/officeDocument/2006/relationships/viewProps" Target="viewProps.xml"/><Relationship Id="rId4" Type="http://schemas.openxmlformats.org/officeDocument/2006/relationships/slide" Target="slides/slide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9787" cy="49869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BIZ UDPゴシック" panose="020B0400000000000000" pitchFamily="50" charset="-128"/>
                <a:ea typeface="BIZ UDPゴシック" panose="020B0400000000000000" pitchFamily="50" charset="-128"/>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ja-JP" altLang="en-US" dirty="0"/>
          </a:p>
        </p:txBody>
      </p:sp>
      <p:sp>
        <p:nvSpPr>
          <p:cNvPr id="4" name="Google Shape;4;n"/>
          <p:cNvSpPr txBox="1">
            <a:spLocks noGrp="1"/>
          </p:cNvSpPr>
          <p:nvPr>
            <p:ph type="dt" idx="10"/>
          </p:nvPr>
        </p:nvSpPr>
        <p:spPr>
          <a:xfrm>
            <a:off x="3855838" y="0"/>
            <a:ext cx="2949787" cy="49869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BIZ UDPゴシック" panose="020B0400000000000000" pitchFamily="50" charset="-128"/>
                <a:ea typeface="BIZ UDPゴシック" panose="020B0400000000000000" pitchFamily="50" charset="-128"/>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ja-JP" altLang="en-US" dirty="0"/>
          </a:p>
        </p:txBody>
      </p:sp>
      <p:sp>
        <p:nvSpPr>
          <p:cNvPr id="5" name="Google Shape;5;n"/>
          <p:cNvSpPr>
            <a:spLocks noGrp="1" noRot="1" noChangeAspect="1"/>
          </p:cNvSpPr>
          <p:nvPr>
            <p:ph type="sldImg" idx="3"/>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9440647"/>
            <a:ext cx="2949787" cy="49869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BIZ UDPゴシック" panose="020B0400000000000000" pitchFamily="50" charset="-128"/>
                <a:ea typeface="BIZ UDPゴシック" panose="020B0400000000000000" pitchFamily="50" charset="-128"/>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ja-JP" altLang="en-US" dirty="0"/>
          </a:p>
        </p:txBody>
      </p:sp>
      <p:sp>
        <p:nvSpPr>
          <p:cNvPr id="8" name="Google Shape;8;n"/>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lvl1pPr>
              <a:defRPr>
                <a:latin typeface="BIZ UDPゴシック" panose="020B0400000000000000" pitchFamily="50" charset="-128"/>
                <a:ea typeface="BIZ UDPゴシック" panose="020B0400000000000000" pitchFamily="50" charset="-128"/>
              </a:defRPr>
            </a:lvl1pPr>
          </a:lstStyle>
          <a:p>
            <a:pPr algn="r"/>
            <a:fld id="{00000000-1234-1234-1234-123412341234}" type="slidenum">
              <a:rPr lang="en-US" altLang="ja-JP" sz="1200" smtClean="0">
                <a:solidFill>
                  <a:schemeClr val="dk1"/>
                </a:solidFill>
                <a:cs typeface="Calibri"/>
                <a:sym typeface="Calibri"/>
              </a:rPr>
              <a:pPr algn="r"/>
              <a:t>‹#›</a:t>
            </a:fld>
            <a:endParaRPr lang="ja-JP" altLang="en-US" sz="1200" dirty="0">
              <a:solidFill>
                <a:schemeClr val="dk1"/>
              </a:solidFill>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BIZ UDPゴシック" panose="020B0400000000000000" pitchFamily="50" charset="-128"/>
        <a:ea typeface="BIZ UDP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extLst>
    <p:ext uri="{620B2872-D7B9-4A21-9093-7833F8D536E1}">
      <p15:sldGuideLst xmlns:p15="http://schemas.microsoft.com/office/powerpoint/2012/main">
        <p15:guide id="1" orient="horz" pos="3131" userDrawn="1">
          <p15:clr>
            <a:srgbClr val="F26B43"/>
          </p15:clr>
        </p15:guide>
        <p15:guide id="2" pos="214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9: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9: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BIZ UDPゴシック" panose="020B0400000000000000" pitchFamily="50" charset="-128"/>
              <a:ea typeface="BIZ UDPゴシック" panose="020B0400000000000000" pitchFamily="50" charset="-128"/>
            </a:endParaRPr>
          </a:p>
        </p:txBody>
      </p:sp>
      <p:sp>
        <p:nvSpPr>
          <p:cNvPr id="274" name="Google Shape;274;p9: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latin typeface="BIZ UDPゴシック" panose="020B0400000000000000" pitchFamily="50" charset="-128"/>
                <a:ea typeface="BIZ UDPゴシック" panose="020B0400000000000000" pitchFamily="50" charset="-128"/>
              </a:rPr>
              <a:t>2</a:t>
            </a:fld>
            <a:endParaRPr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6698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9: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9: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BIZ UDPゴシック" panose="020B0400000000000000" pitchFamily="50" charset="-128"/>
              <a:ea typeface="BIZ UDPゴシック" panose="020B0400000000000000" pitchFamily="50" charset="-128"/>
            </a:endParaRPr>
          </a:p>
        </p:txBody>
      </p:sp>
      <p:sp>
        <p:nvSpPr>
          <p:cNvPr id="274" name="Google Shape;274;p9: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latin typeface="BIZ UDPゴシック" panose="020B0400000000000000" pitchFamily="50" charset="-128"/>
                <a:ea typeface="BIZ UDPゴシック" panose="020B0400000000000000" pitchFamily="50" charset="-128"/>
              </a:rPr>
              <a:t>3</a:t>
            </a:fld>
            <a:endParaRPr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9036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9: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9: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BIZ UDPゴシック" panose="020B0400000000000000" pitchFamily="50" charset="-128"/>
              <a:ea typeface="BIZ UDPゴシック" panose="020B0400000000000000" pitchFamily="50" charset="-128"/>
            </a:endParaRPr>
          </a:p>
        </p:txBody>
      </p:sp>
      <p:sp>
        <p:nvSpPr>
          <p:cNvPr id="274" name="Google Shape;274;p9: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latin typeface="BIZ UDPゴシック" panose="020B0400000000000000" pitchFamily="50" charset="-128"/>
                <a:ea typeface="BIZ UDPゴシック" panose="020B0400000000000000" pitchFamily="50" charset="-128"/>
              </a:rPr>
              <a:t>4</a:t>
            </a:fld>
            <a:endParaRPr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1366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US" altLang="ja-JP" smtClean="0"/>
              <a:pPr/>
              <a:t>‹#›</a:t>
            </a:fld>
            <a:endParaRPr lang="ja-JP" altLang="en-US" dirty="0"/>
          </a:p>
        </p:txBody>
      </p:sp>
    </p:spTree>
    <p:extLst>
      <p:ext uri="{BB962C8B-B14F-4D97-AF65-F5344CB8AC3E}">
        <p14:creationId xmlns:p14="http://schemas.microsoft.com/office/powerpoint/2010/main" val="165011028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US" altLang="ja-JP" smtClean="0"/>
              <a:pPr/>
              <a:t>‹#›</a:t>
            </a:fld>
            <a:endParaRPr lang="ja-JP" altLang="en-US" dirty="0"/>
          </a:p>
        </p:txBody>
      </p:sp>
    </p:spTree>
    <p:extLst>
      <p:ext uri="{BB962C8B-B14F-4D97-AF65-F5344CB8AC3E}">
        <p14:creationId xmlns:p14="http://schemas.microsoft.com/office/powerpoint/2010/main" val="265476708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US" altLang="ja-JP" smtClean="0"/>
              <a:pPr/>
              <a:t>‹#›</a:t>
            </a:fld>
            <a:endParaRPr lang="ja-JP" altLang="en-US" dirty="0"/>
          </a:p>
        </p:txBody>
      </p:sp>
    </p:spTree>
    <p:extLst>
      <p:ext uri="{BB962C8B-B14F-4D97-AF65-F5344CB8AC3E}">
        <p14:creationId xmlns:p14="http://schemas.microsoft.com/office/powerpoint/2010/main" val="17201215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基本スライド">
  <p:cSld name="基本スライド">
    <p:spTree>
      <p:nvGrpSpPr>
        <p:cNvPr id="1" name="Shape 16"/>
        <p:cNvGrpSpPr/>
        <p:nvPr/>
      </p:nvGrpSpPr>
      <p:grpSpPr>
        <a:xfrm>
          <a:off x="0" y="0"/>
          <a:ext cx="0" cy="0"/>
          <a:chOff x="0" y="0"/>
          <a:chExt cx="0" cy="0"/>
        </a:xfrm>
      </p:grpSpPr>
      <p:sp>
        <p:nvSpPr>
          <p:cNvPr id="17" name="Google Shape;17;p13"/>
          <p:cNvSpPr txBox="1">
            <a:spLocks noGrp="1"/>
          </p:cNvSpPr>
          <p:nvPr>
            <p:ph type="title"/>
          </p:nvPr>
        </p:nvSpPr>
        <p:spPr>
          <a:xfrm>
            <a:off x="350874" y="271990"/>
            <a:ext cx="10063126" cy="487848"/>
          </a:xfrm>
          <a:prstGeom prst="rect">
            <a:avLst/>
          </a:prstGeom>
          <a:noFill/>
          <a:ln>
            <a:noFill/>
          </a:ln>
        </p:spPr>
        <p:txBody>
          <a:bodyPr spcFirstLastPara="1" wrap="square" lIns="36000" tIns="36000" rIns="36000" bIns="36000" anchor="ctr" anchorCtr="0">
            <a:noAutofit/>
          </a:bodyPr>
          <a:lstStyle>
            <a:lvl1pPr lvl="0" algn="l">
              <a:lnSpc>
                <a:spcPct val="100000"/>
              </a:lnSpc>
              <a:spcBef>
                <a:spcPts val="0"/>
              </a:spcBef>
              <a:spcAft>
                <a:spcPts val="0"/>
              </a:spcAft>
              <a:buClr>
                <a:schemeClr val="dk1"/>
              </a:buClr>
              <a:buSzPts val="2400"/>
              <a:buFont typeface="Arial"/>
              <a:buNone/>
              <a:defRPr sz="2400">
                <a:latin typeface="BIZ UDPゴシック" panose="020B0400000000000000" pitchFamily="50" charset="-128"/>
                <a:ea typeface="BIZ UDPゴシック" panose="020B0400000000000000"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8" name="Google Shape;18;p13"/>
          <p:cNvSpPr txBox="1">
            <a:spLocks noGrp="1"/>
          </p:cNvSpPr>
          <p:nvPr>
            <p:ph type="body" idx="1"/>
          </p:nvPr>
        </p:nvSpPr>
        <p:spPr>
          <a:xfrm>
            <a:off x="350874" y="876411"/>
            <a:ext cx="11543579" cy="2490903"/>
          </a:xfrm>
          <a:prstGeom prst="rect">
            <a:avLst/>
          </a:prstGeom>
          <a:noFill/>
          <a:ln>
            <a:noFill/>
          </a:ln>
        </p:spPr>
        <p:txBody>
          <a:bodyPr spcFirstLastPara="1" wrap="square" lIns="36000" tIns="36000" rIns="36000" bIns="36000" anchor="t" anchorCtr="0">
            <a:noAutofit/>
          </a:bodyPr>
          <a:lstStyle>
            <a:lvl1pPr marL="457200" lvl="0" indent="-228600" algn="l">
              <a:lnSpc>
                <a:spcPct val="120000"/>
              </a:lnSpc>
              <a:spcBef>
                <a:spcPts val="0"/>
              </a:spcBef>
              <a:spcAft>
                <a:spcPts val="0"/>
              </a:spcAft>
              <a:buClr>
                <a:schemeClr val="dk1"/>
              </a:buClr>
              <a:buSzPts val="1800"/>
              <a:buNone/>
              <a:defRPr>
                <a:latin typeface="BIZ UDPゴシック" panose="020B0400000000000000" pitchFamily="50" charset="-128"/>
                <a:ea typeface="BIZ UDPゴシック" panose="020B0400000000000000" pitchFamily="50" charset="-128"/>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9" name="Google Shape;19;p13"/>
          <p:cNvSpPr txBox="1">
            <a:spLocks noGrp="1"/>
          </p:cNvSpPr>
          <p:nvPr>
            <p:ph type="sldNum" idx="12"/>
          </p:nvPr>
        </p:nvSpPr>
        <p:spPr>
          <a:xfrm>
            <a:off x="11633518" y="6581140"/>
            <a:ext cx="533400" cy="276860"/>
          </a:xfrm>
          <a:prstGeom prst="rect">
            <a:avLst/>
          </a:prstGeom>
          <a:noFill/>
          <a:ln>
            <a:noFill/>
          </a:ln>
        </p:spPr>
        <p:txBody>
          <a:bodyPr spcFirstLastPara="1" wrap="square" lIns="36000" tIns="36000" rIns="36000" bIns="36000" anchor="ctr" anchorCtr="0">
            <a:noAutofit/>
          </a:bodyPr>
          <a:lstStyle>
            <a:lvl1pPr marL="0" lvl="0" indent="0" algn="r">
              <a:lnSpc>
                <a:spcPct val="100000"/>
              </a:lnSpc>
              <a:spcBef>
                <a:spcPts val="0"/>
              </a:spcBef>
              <a:spcAft>
                <a:spcPts val="0"/>
              </a:spcAft>
              <a:buClr>
                <a:schemeClr val="dk1"/>
              </a:buClr>
              <a:buSzPts val="1800"/>
              <a:buFont typeface="Arial"/>
              <a:buNone/>
              <a:defRPr sz="1800" b="0" i="0" u="none" strike="noStrike" cap="none">
                <a:solidFill>
                  <a:schemeClr val="dk1"/>
                </a:solidFill>
                <a:latin typeface="BIZ UDPゴシック" panose="020B0400000000000000" pitchFamily="50" charset="-128"/>
                <a:ea typeface="BIZ UDPゴシック" panose="020B0400000000000000" pitchFamily="50" charset="-128"/>
                <a:cs typeface="Arial"/>
                <a:sym typeface="Arial"/>
              </a:defRPr>
            </a:lvl1pPr>
            <a:lvl2pPr marL="0" lvl="1" indent="0" algn="r">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0" lvl="2" indent="0" algn="r">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0" lvl="3" indent="0" algn="r">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0" lvl="4" indent="0" algn="r">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0" lvl="5" indent="0" algn="r">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0" lvl="6" indent="0" algn="r">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0" lvl="7" indent="0" algn="r">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0" lvl="8" indent="0" algn="r">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fld id="{00000000-1234-1234-1234-123412341234}" type="slidenum">
              <a:rPr lang="en-US" altLang="ja-JP" smtClean="0"/>
              <a:pPr/>
              <a:t>‹#›</a:t>
            </a:fld>
            <a:endParaRPr lang="ja-JP" altLang="en-US" dirty="0"/>
          </a:p>
        </p:txBody>
      </p:sp>
    </p:spTree>
    <p:extLst>
      <p:ext uri="{BB962C8B-B14F-4D97-AF65-F5344CB8AC3E}">
        <p14:creationId xmlns:p14="http://schemas.microsoft.com/office/powerpoint/2010/main" val="117378030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US" altLang="ja-JP" smtClean="0"/>
              <a:pPr/>
              <a:t>‹#›</a:t>
            </a:fld>
            <a:endParaRPr lang="ja-JP" altLang="en-US" dirty="0"/>
          </a:p>
        </p:txBody>
      </p:sp>
    </p:spTree>
    <p:extLst>
      <p:ext uri="{BB962C8B-B14F-4D97-AF65-F5344CB8AC3E}">
        <p14:creationId xmlns:p14="http://schemas.microsoft.com/office/powerpoint/2010/main" val="59184206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12/28/2025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US" altLang="ja-JP" smtClean="0"/>
              <a:pPr/>
              <a:t>‹#›</a:t>
            </a:fld>
            <a:endParaRPr lang="ja-JP" altLang="en-US" dirty="0"/>
          </a:p>
        </p:txBody>
      </p:sp>
    </p:spTree>
    <p:extLst>
      <p:ext uri="{BB962C8B-B14F-4D97-AF65-F5344CB8AC3E}">
        <p14:creationId xmlns:p14="http://schemas.microsoft.com/office/powerpoint/2010/main" val="157278717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US" altLang="ja-JP" smtClean="0"/>
              <a:pPr/>
              <a:t>‹#›</a:t>
            </a:fld>
            <a:endParaRPr lang="ja-JP" altLang="en-US" dirty="0"/>
          </a:p>
        </p:txBody>
      </p:sp>
    </p:spTree>
    <p:extLst>
      <p:ext uri="{BB962C8B-B14F-4D97-AF65-F5344CB8AC3E}">
        <p14:creationId xmlns:p14="http://schemas.microsoft.com/office/powerpoint/2010/main" val="416307050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US" altLang="ja-JP" smtClean="0"/>
              <a:pPr/>
              <a:t>‹#›</a:t>
            </a:fld>
            <a:endParaRPr lang="ja-JP" altLang="en-US" dirty="0"/>
          </a:p>
        </p:txBody>
      </p:sp>
    </p:spTree>
    <p:extLst>
      <p:ext uri="{BB962C8B-B14F-4D97-AF65-F5344CB8AC3E}">
        <p14:creationId xmlns:p14="http://schemas.microsoft.com/office/powerpoint/2010/main" val="348893147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US" altLang="ja-JP" smtClean="0"/>
              <a:pPr/>
              <a:t>‹#›</a:t>
            </a:fld>
            <a:endParaRPr lang="ja-JP" altLang="en-US" dirty="0"/>
          </a:p>
        </p:txBody>
      </p:sp>
    </p:spTree>
    <p:extLst>
      <p:ext uri="{BB962C8B-B14F-4D97-AF65-F5344CB8AC3E}">
        <p14:creationId xmlns:p14="http://schemas.microsoft.com/office/powerpoint/2010/main" val="235498411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US" altLang="ja-JP" smtClean="0"/>
              <a:pPr/>
              <a:t>‹#›</a:t>
            </a:fld>
            <a:endParaRPr lang="ja-JP" altLang="en-US" dirty="0"/>
          </a:p>
        </p:txBody>
      </p:sp>
    </p:spTree>
    <p:extLst>
      <p:ext uri="{BB962C8B-B14F-4D97-AF65-F5344CB8AC3E}">
        <p14:creationId xmlns:p14="http://schemas.microsoft.com/office/powerpoint/2010/main" val="97436644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12/28/2025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US" altLang="ja-JP" smtClean="0"/>
              <a:pPr/>
              <a:t>‹#›</a:t>
            </a:fld>
            <a:endParaRPr lang="ja-JP" altLang="en-US" dirty="0"/>
          </a:p>
        </p:txBody>
      </p:sp>
    </p:spTree>
    <p:extLst>
      <p:ext uri="{BB962C8B-B14F-4D97-AF65-F5344CB8AC3E}">
        <p14:creationId xmlns:p14="http://schemas.microsoft.com/office/powerpoint/2010/main" val="149864160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12/28/2025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US" altLang="ja-JP" smtClean="0"/>
              <a:pPr/>
              <a:t>‹#›</a:t>
            </a:fld>
            <a:endParaRPr lang="ja-JP" altLang="en-US" dirty="0"/>
          </a:p>
        </p:txBody>
      </p:sp>
    </p:spTree>
    <p:extLst>
      <p:ext uri="{BB962C8B-B14F-4D97-AF65-F5344CB8AC3E}">
        <p14:creationId xmlns:p14="http://schemas.microsoft.com/office/powerpoint/2010/main" val="137074670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12/28/2025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00000-1234-1234-1234-123412341234}" type="slidenum">
              <a:rPr lang="en-US" altLang="ja-JP" smtClean="0"/>
              <a:pPr/>
              <a:t>‹#›</a:t>
            </a:fld>
            <a:endParaRPr lang="ja-JP" altLang="en-US" dirty="0"/>
          </a:p>
        </p:txBody>
      </p:sp>
    </p:spTree>
    <p:extLst>
      <p:ext uri="{BB962C8B-B14F-4D97-AF65-F5344CB8AC3E}">
        <p14:creationId xmlns:p14="http://schemas.microsoft.com/office/powerpoint/2010/main" val="1806263809"/>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2AD57A2-DA78-3185-D423-E2C201A94229}"/>
              </a:ext>
            </a:extLst>
          </p:cNvPr>
          <p:cNvSpPr/>
          <p:nvPr/>
        </p:nvSpPr>
        <p:spPr>
          <a:xfrm>
            <a:off x="350874" y="792271"/>
            <a:ext cx="11404521" cy="645570"/>
          </a:xfrm>
          <a:prstGeom prst="rect">
            <a:avLst/>
          </a:prstGeom>
          <a:solidFill>
            <a:srgbClr val="E7F5FF"/>
          </a:solidFill>
          <a:ln w="12700">
            <a:solidFill>
              <a:srgbClr val="0168B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39522A1B-8FA6-32BF-30C4-0F9CEB6A62AD}"/>
              </a:ext>
            </a:extLst>
          </p:cNvPr>
          <p:cNvSpPr>
            <a:spLocks noGrp="1"/>
          </p:cNvSpPr>
          <p:nvPr>
            <p:ph type="title"/>
          </p:nvPr>
        </p:nvSpPr>
        <p:spPr/>
        <p:txBody>
          <a:bodyPr/>
          <a:lstStyle/>
          <a:p>
            <a:r>
              <a:rPr kumimoji="1" lang="ja-JP" altLang="en-US" dirty="0"/>
              <a:t>分析ツールの全体像</a:t>
            </a:r>
          </a:p>
        </p:txBody>
      </p:sp>
      <p:sp>
        <p:nvSpPr>
          <p:cNvPr id="4" name="スライド番号プレースホルダー 3">
            <a:extLst>
              <a:ext uri="{FF2B5EF4-FFF2-40B4-BE49-F238E27FC236}">
                <a16:creationId xmlns:a16="http://schemas.microsoft.com/office/drawing/2014/main" id="{9F8DAAB9-4328-1B64-6596-022409907A8F}"/>
              </a:ext>
            </a:extLst>
          </p:cNvPr>
          <p:cNvSpPr>
            <a:spLocks noGrp="1"/>
          </p:cNvSpPr>
          <p:nvPr>
            <p:ph type="sldNum" idx="12"/>
          </p:nvPr>
        </p:nvSpPr>
        <p:spPr/>
        <p:txBody>
          <a:bodyPr/>
          <a:lstStyle/>
          <a:p>
            <a:fld id="{00000000-1234-1234-1234-123412341234}" type="slidenum">
              <a:rPr lang="en-US" altLang="ja-JP" smtClean="0"/>
              <a:pPr/>
              <a:t>1</a:t>
            </a:fld>
            <a:endParaRPr lang="ja-JP" altLang="en-US" dirty="0"/>
          </a:p>
        </p:txBody>
      </p:sp>
      <p:sp>
        <p:nvSpPr>
          <p:cNvPr id="9" name="テキスト ボックス 8">
            <a:extLst>
              <a:ext uri="{FF2B5EF4-FFF2-40B4-BE49-F238E27FC236}">
                <a16:creationId xmlns:a16="http://schemas.microsoft.com/office/drawing/2014/main" id="{1795542E-68EF-460B-8ACC-DF3A7EF68D6A}"/>
              </a:ext>
            </a:extLst>
          </p:cNvPr>
          <p:cNvSpPr txBox="1"/>
          <p:nvPr/>
        </p:nvSpPr>
        <p:spPr>
          <a:xfrm>
            <a:off x="495697" y="863749"/>
            <a:ext cx="11137821" cy="338554"/>
          </a:xfrm>
          <a:prstGeom prst="rect">
            <a:avLst/>
          </a:prstGeom>
          <a:noFill/>
        </p:spPr>
        <p:txBody>
          <a:bodyPr wrap="square" rtlCol="0">
            <a:spAutoFit/>
          </a:bodyPr>
          <a:lstStyle/>
          <a:p>
            <a:r>
              <a:rPr kumimoji="1" lang="en-US" altLang="ja-JP" sz="1600" dirty="0">
                <a:latin typeface="BIZ UDPゴシック" panose="020B0400000000000000" pitchFamily="50" charset="-128"/>
                <a:ea typeface="BIZ UDPゴシック" panose="020B0400000000000000" pitchFamily="50" charset="-128"/>
              </a:rPr>
              <a:t>Web</a:t>
            </a:r>
            <a:r>
              <a:rPr kumimoji="1" lang="ja-JP" altLang="en-US" sz="1600" dirty="0">
                <a:latin typeface="BIZ UDPゴシック" panose="020B0400000000000000" pitchFamily="50" charset="-128"/>
                <a:ea typeface="BIZ UDPゴシック" panose="020B0400000000000000" pitchFamily="50" charset="-128"/>
              </a:rPr>
              <a:t>データ分析環境の全体像として、以下のような形を取ることが一般的となっております。</a:t>
            </a:r>
          </a:p>
        </p:txBody>
      </p:sp>
      <p:pic>
        <p:nvPicPr>
          <p:cNvPr id="12" name="図 11" descr="アイコン&#10;&#10;AI によって生成されたコンテンツは間違っている可能性があります。">
            <a:extLst>
              <a:ext uri="{FF2B5EF4-FFF2-40B4-BE49-F238E27FC236}">
                <a16:creationId xmlns:a16="http://schemas.microsoft.com/office/drawing/2014/main" id="{8E8AEE45-6A3C-90E3-D41D-811AED44B7C5}"/>
              </a:ext>
            </a:extLst>
          </p:cNvPr>
          <p:cNvPicPr>
            <a:picLocks noChangeAspect="1"/>
          </p:cNvPicPr>
          <p:nvPr/>
        </p:nvPicPr>
        <p:blipFill>
          <a:blip r:embed="rId2"/>
          <a:stretch>
            <a:fillRect/>
          </a:stretch>
        </p:blipFill>
        <p:spPr>
          <a:xfrm>
            <a:off x="956837" y="2726414"/>
            <a:ext cx="1287331" cy="1287331"/>
          </a:xfrm>
          <a:prstGeom prst="rect">
            <a:avLst/>
          </a:prstGeom>
        </p:spPr>
      </p:pic>
      <p:pic>
        <p:nvPicPr>
          <p:cNvPr id="14" name="図 13" descr="手紙&#10;&#10;AI によって生成されたコンテンツは間違っている可能性があります。">
            <a:extLst>
              <a:ext uri="{FF2B5EF4-FFF2-40B4-BE49-F238E27FC236}">
                <a16:creationId xmlns:a16="http://schemas.microsoft.com/office/drawing/2014/main" id="{92E3F893-7440-101B-992A-521637A80677}"/>
              </a:ext>
            </a:extLst>
          </p:cNvPr>
          <p:cNvPicPr>
            <a:picLocks noChangeAspect="1"/>
          </p:cNvPicPr>
          <p:nvPr/>
        </p:nvPicPr>
        <p:blipFill>
          <a:blip r:embed="rId3"/>
          <a:stretch>
            <a:fillRect/>
          </a:stretch>
        </p:blipFill>
        <p:spPr>
          <a:xfrm>
            <a:off x="305880" y="4151072"/>
            <a:ext cx="2553148" cy="1377762"/>
          </a:xfrm>
          <a:prstGeom prst="rect">
            <a:avLst/>
          </a:prstGeom>
        </p:spPr>
      </p:pic>
      <p:sp>
        <p:nvSpPr>
          <p:cNvPr id="15" name="四角形: 角を丸くする 14">
            <a:extLst>
              <a:ext uri="{FF2B5EF4-FFF2-40B4-BE49-F238E27FC236}">
                <a16:creationId xmlns:a16="http://schemas.microsoft.com/office/drawing/2014/main" id="{DD079D3C-DDD1-FC4C-BA5D-043ED34107BF}"/>
              </a:ext>
            </a:extLst>
          </p:cNvPr>
          <p:cNvSpPr/>
          <p:nvPr/>
        </p:nvSpPr>
        <p:spPr>
          <a:xfrm>
            <a:off x="472624" y="4425725"/>
            <a:ext cx="2269863" cy="532245"/>
          </a:xfrm>
          <a:prstGeom prst="roundRect">
            <a:avLst/>
          </a:prstGeom>
          <a:solidFill>
            <a:srgbClr val="4081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latin typeface="BIZ UDPゴシック" panose="020B0400000000000000" pitchFamily="50" charset="-128"/>
                <a:ea typeface="BIZ UDPゴシック" panose="020B0400000000000000" pitchFamily="50" charset="-128"/>
              </a:rPr>
              <a:t>Google</a:t>
            </a:r>
            <a:r>
              <a:rPr kumimoji="1" lang="ja-JP" altLang="en-US" sz="1400" dirty="0">
                <a:latin typeface="BIZ UDPゴシック" panose="020B0400000000000000" pitchFamily="50" charset="-128"/>
                <a:ea typeface="BIZ UDPゴシック" panose="020B0400000000000000" pitchFamily="50" charset="-128"/>
              </a:rPr>
              <a:t>タグマネージャー</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コード</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サイトに挿入</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9CDD288-9C6E-E1F4-BB8E-9709B7233244}"/>
              </a:ext>
            </a:extLst>
          </p:cNvPr>
          <p:cNvSpPr/>
          <p:nvPr/>
        </p:nvSpPr>
        <p:spPr>
          <a:xfrm>
            <a:off x="3057641" y="3066419"/>
            <a:ext cx="3004457" cy="3248297"/>
          </a:xfrm>
          <a:prstGeom prst="rect">
            <a:avLst/>
          </a:prstGeom>
          <a:noFill/>
          <a:ln>
            <a:solidFill>
              <a:srgbClr val="4081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202FC1D5-1204-8BF1-F747-9634B10F5BEB}"/>
              </a:ext>
            </a:extLst>
          </p:cNvPr>
          <p:cNvSpPr txBox="1"/>
          <p:nvPr/>
        </p:nvSpPr>
        <p:spPr>
          <a:xfrm>
            <a:off x="3120996" y="3160855"/>
            <a:ext cx="2453423" cy="523220"/>
          </a:xfrm>
          <a:prstGeom prst="rect">
            <a:avLst/>
          </a:prstGeom>
          <a:noFill/>
        </p:spPr>
        <p:txBody>
          <a:bodyPr wrap="square" rtlCol="0">
            <a:spAutoFit/>
          </a:bodyPr>
          <a:lstStyle/>
          <a:p>
            <a:r>
              <a:rPr kumimoji="1" lang="en-US" altLang="ja-JP" sz="1400" b="1" dirty="0">
                <a:latin typeface="BIZ UDPゴシック" panose="020B0400000000000000" pitchFamily="50" charset="-128"/>
                <a:ea typeface="BIZ UDPゴシック" panose="020B0400000000000000" pitchFamily="50" charset="-128"/>
              </a:rPr>
              <a:t>Google</a:t>
            </a:r>
            <a:r>
              <a:rPr kumimoji="1" lang="ja-JP" altLang="en-US" sz="1400" b="1" dirty="0">
                <a:latin typeface="BIZ UDPゴシック" panose="020B0400000000000000" pitchFamily="50" charset="-128"/>
                <a:ea typeface="BIZ UDPゴシック" panose="020B0400000000000000" pitchFamily="50" charset="-128"/>
              </a:rPr>
              <a:t>タグマネージャー</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管理画面</a:t>
            </a:r>
          </a:p>
        </p:txBody>
      </p:sp>
      <p:sp>
        <p:nvSpPr>
          <p:cNvPr id="18" name="四角形: 角を丸くする 17">
            <a:extLst>
              <a:ext uri="{FF2B5EF4-FFF2-40B4-BE49-F238E27FC236}">
                <a16:creationId xmlns:a16="http://schemas.microsoft.com/office/drawing/2014/main" id="{22089AEA-5F29-CEDA-3354-704B5ED3CBB9}"/>
              </a:ext>
            </a:extLst>
          </p:cNvPr>
          <p:cNvSpPr/>
          <p:nvPr/>
        </p:nvSpPr>
        <p:spPr>
          <a:xfrm>
            <a:off x="3223104" y="4375196"/>
            <a:ext cx="2664823" cy="27465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BIZ UDPゴシック" panose="020B0400000000000000" pitchFamily="50" charset="-128"/>
                <a:ea typeface="BIZ UDPゴシック" panose="020B0400000000000000" pitchFamily="50" charset="-128"/>
              </a:rPr>
              <a:t>Google Analytics</a:t>
            </a:r>
            <a:endParaRPr kumimoji="1" lang="ja-JP" altLang="en-US" dirty="0">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E00CE7B6-FDCC-F4AF-C3F2-7BB40A6CD6B2}"/>
              </a:ext>
            </a:extLst>
          </p:cNvPr>
          <p:cNvSpPr/>
          <p:nvPr/>
        </p:nvSpPr>
        <p:spPr>
          <a:xfrm>
            <a:off x="3223104" y="4965096"/>
            <a:ext cx="2664823" cy="274653"/>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BIZ UDPゴシック" panose="020B0400000000000000" pitchFamily="50" charset="-128"/>
                <a:ea typeface="BIZ UDPゴシック" panose="020B0400000000000000" pitchFamily="50" charset="-128"/>
              </a:rPr>
              <a:t>Google </a:t>
            </a:r>
            <a:r>
              <a:rPr kumimoji="1" lang="ja-JP" altLang="en-US" dirty="0">
                <a:latin typeface="BIZ UDPゴシック" panose="020B0400000000000000" pitchFamily="50" charset="-128"/>
                <a:ea typeface="BIZ UDPゴシック" panose="020B0400000000000000" pitchFamily="50" charset="-128"/>
              </a:rPr>
              <a:t>広告</a:t>
            </a:r>
          </a:p>
        </p:txBody>
      </p:sp>
      <p:sp>
        <p:nvSpPr>
          <p:cNvPr id="21" name="四角形: 角を丸くする 20">
            <a:extLst>
              <a:ext uri="{FF2B5EF4-FFF2-40B4-BE49-F238E27FC236}">
                <a16:creationId xmlns:a16="http://schemas.microsoft.com/office/drawing/2014/main" id="{8F1034EB-3427-438C-B771-66767416CFE8}"/>
              </a:ext>
            </a:extLst>
          </p:cNvPr>
          <p:cNvSpPr/>
          <p:nvPr/>
        </p:nvSpPr>
        <p:spPr>
          <a:xfrm>
            <a:off x="3223104" y="5314780"/>
            <a:ext cx="2664823" cy="274653"/>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BIZ UDPゴシック" panose="020B0400000000000000" pitchFamily="50" charset="-128"/>
                <a:ea typeface="BIZ UDPゴシック" panose="020B0400000000000000" pitchFamily="50" charset="-128"/>
              </a:rPr>
              <a:t>Yahoo</a:t>
            </a:r>
            <a:r>
              <a:rPr kumimoji="1" lang="ja-JP" altLang="en-US" dirty="0">
                <a:latin typeface="BIZ UDPゴシック" panose="020B0400000000000000" pitchFamily="50" charset="-128"/>
                <a:ea typeface="BIZ UDPゴシック" panose="020B0400000000000000" pitchFamily="50" charset="-128"/>
              </a:rPr>
              <a:t>広告</a:t>
            </a:r>
          </a:p>
        </p:txBody>
      </p:sp>
      <p:sp>
        <p:nvSpPr>
          <p:cNvPr id="22" name="四角形: 角を丸くする 21">
            <a:extLst>
              <a:ext uri="{FF2B5EF4-FFF2-40B4-BE49-F238E27FC236}">
                <a16:creationId xmlns:a16="http://schemas.microsoft.com/office/drawing/2014/main" id="{DCB9A6EF-E48E-CEC9-FBE1-A2C31956F5E8}"/>
              </a:ext>
            </a:extLst>
          </p:cNvPr>
          <p:cNvSpPr/>
          <p:nvPr/>
        </p:nvSpPr>
        <p:spPr>
          <a:xfrm>
            <a:off x="3223104" y="5645743"/>
            <a:ext cx="2664823" cy="274653"/>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BIZ UDPゴシック" panose="020B0400000000000000" pitchFamily="50" charset="-128"/>
                <a:ea typeface="BIZ UDPゴシック" panose="020B0400000000000000" pitchFamily="50" charset="-128"/>
              </a:rPr>
              <a:t>SNS</a:t>
            </a:r>
            <a:r>
              <a:rPr kumimoji="1" lang="ja-JP" altLang="en-US" dirty="0">
                <a:latin typeface="BIZ UDPゴシック" panose="020B0400000000000000" pitchFamily="50" charset="-128"/>
                <a:ea typeface="BIZ UDPゴシック" panose="020B0400000000000000" pitchFamily="50" charset="-128"/>
              </a:rPr>
              <a:t>広告</a:t>
            </a:r>
          </a:p>
        </p:txBody>
      </p:sp>
      <p:cxnSp>
        <p:nvCxnSpPr>
          <p:cNvPr id="24" name="直線コネクタ 23">
            <a:extLst>
              <a:ext uri="{FF2B5EF4-FFF2-40B4-BE49-F238E27FC236}">
                <a16:creationId xmlns:a16="http://schemas.microsoft.com/office/drawing/2014/main" id="{F641EA7F-B29B-4E75-F274-C4E1695DFF87}"/>
              </a:ext>
            </a:extLst>
          </p:cNvPr>
          <p:cNvCxnSpPr>
            <a:cxnSpLocks/>
            <a:stCxn id="15" idx="3"/>
            <a:endCxn id="16" idx="1"/>
          </p:cNvCxnSpPr>
          <p:nvPr/>
        </p:nvCxnSpPr>
        <p:spPr>
          <a:xfrm flipV="1">
            <a:off x="2742487" y="4690568"/>
            <a:ext cx="315154" cy="12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図 26" descr="アイコン&#10;&#10;AI によって生成されたコンテンツは間違っている可能性があります。">
            <a:extLst>
              <a:ext uri="{FF2B5EF4-FFF2-40B4-BE49-F238E27FC236}">
                <a16:creationId xmlns:a16="http://schemas.microsoft.com/office/drawing/2014/main" id="{337A917A-8AD7-48A6-0E42-52183002E551}"/>
              </a:ext>
            </a:extLst>
          </p:cNvPr>
          <p:cNvPicPr>
            <a:picLocks noChangeAspect="1"/>
          </p:cNvPicPr>
          <p:nvPr/>
        </p:nvPicPr>
        <p:blipFill>
          <a:blip r:embed="rId4"/>
          <a:stretch>
            <a:fillRect/>
          </a:stretch>
        </p:blipFill>
        <p:spPr>
          <a:xfrm>
            <a:off x="5289792" y="3157957"/>
            <a:ext cx="654077" cy="464003"/>
          </a:xfrm>
          <a:prstGeom prst="rect">
            <a:avLst/>
          </a:prstGeom>
        </p:spPr>
      </p:pic>
      <p:sp>
        <p:nvSpPr>
          <p:cNvPr id="28" name="正方形/長方形 27">
            <a:extLst>
              <a:ext uri="{FF2B5EF4-FFF2-40B4-BE49-F238E27FC236}">
                <a16:creationId xmlns:a16="http://schemas.microsoft.com/office/drawing/2014/main" id="{58BFB748-BE61-3497-9B96-9D83F6B346B1}"/>
              </a:ext>
            </a:extLst>
          </p:cNvPr>
          <p:cNvSpPr/>
          <p:nvPr/>
        </p:nvSpPr>
        <p:spPr>
          <a:xfrm>
            <a:off x="6437565" y="1836733"/>
            <a:ext cx="2611300" cy="1795147"/>
          </a:xfrm>
          <a:prstGeom prst="rect">
            <a:avLst/>
          </a:prstGeom>
          <a:noFill/>
          <a:ln>
            <a:solidFill>
              <a:srgbClr val="1FA3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FEBABBC3-269F-6087-FD22-48F4BB676DC9}"/>
              </a:ext>
            </a:extLst>
          </p:cNvPr>
          <p:cNvSpPr txBox="1"/>
          <p:nvPr/>
        </p:nvSpPr>
        <p:spPr>
          <a:xfrm>
            <a:off x="6500919" y="1931169"/>
            <a:ext cx="2453423" cy="523220"/>
          </a:xfrm>
          <a:prstGeom prst="rect">
            <a:avLst/>
          </a:prstGeom>
          <a:noFill/>
        </p:spPr>
        <p:txBody>
          <a:bodyPr wrap="square" rtlCol="0">
            <a:spAutoFit/>
          </a:bodyPr>
          <a:lstStyle/>
          <a:p>
            <a:r>
              <a:rPr kumimoji="1" lang="en-US" altLang="ja-JP" sz="1400" b="1" dirty="0">
                <a:latin typeface="BIZ UDPゴシック" panose="020B0400000000000000" pitchFamily="50" charset="-128"/>
                <a:ea typeface="BIZ UDPゴシック" panose="020B0400000000000000" pitchFamily="50" charset="-128"/>
              </a:rPr>
              <a:t>Google</a:t>
            </a:r>
            <a:r>
              <a:rPr kumimoji="1" lang="ja-JP" altLang="en-US" sz="1400" b="1" dirty="0">
                <a:latin typeface="BIZ UDPゴシック" panose="020B0400000000000000" pitchFamily="50" charset="-128"/>
                <a:ea typeface="BIZ UDPゴシック" panose="020B0400000000000000" pitchFamily="50" charset="-128"/>
              </a:rPr>
              <a:t>サーチコンソール</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管理画面</a:t>
            </a:r>
          </a:p>
        </p:txBody>
      </p:sp>
      <p:cxnSp>
        <p:nvCxnSpPr>
          <p:cNvPr id="30" name="直線コネクタ 29">
            <a:extLst>
              <a:ext uri="{FF2B5EF4-FFF2-40B4-BE49-F238E27FC236}">
                <a16:creationId xmlns:a16="http://schemas.microsoft.com/office/drawing/2014/main" id="{6193AE72-B8F9-E2CD-7EDA-AF4CE335C83F}"/>
              </a:ext>
            </a:extLst>
          </p:cNvPr>
          <p:cNvCxnSpPr>
            <a:cxnSpLocks/>
            <a:stCxn id="18" idx="3"/>
            <a:endCxn id="32" idx="1"/>
          </p:cNvCxnSpPr>
          <p:nvPr/>
        </p:nvCxnSpPr>
        <p:spPr>
          <a:xfrm flipV="1">
            <a:off x="5887927" y="4512522"/>
            <a:ext cx="6129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8350CF0F-A006-A8BA-4304-8FE6E83F89DC}"/>
              </a:ext>
            </a:extLst>
          </p:cNvPr>
          <p:cNvSpPr/>
          <p:nvPr/>
        </p:nvSpPr>
        <p:spPr>
          <a:xfrm>
            <a:off x="6437565" y="4197275"/>
            <a:ext cx="2611300" cy="1795147"/>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6E900D03-8316-C299-E371-F9F0BA51447F}"/>
              </a:ext>
            </a:extLst>
          </p:cNvPr>
          <p:cNvSpPr txBox="1"/>
          <p:nvPr/>
        </p:nvSpPr>
        <p:spPr>
          <a:xfrm>
            <a:off x="6500919" y="4250912"/>
            <a:ext cx="2453423" cy="523220"/>
          </a:xfrm>
          <a:prstGeom prst="rect">
            <a:avLst/>
          </a:prstGeom>
          <a:noFill/>
        </p:spPr>
        <p:txBody>
          <a:bodyPr wrap="square" rtlCol="0">
            <a:spAutoFit/>
          </a:bodyPr>
          <a:lstStyle/>
          <a:p>
            <a:r>
              <a:rPr kumimoji="1" lang="en-US" altLang="ja-JP" sz="1400" b="1" dirty="0">
                <a:latin typeface="BIZ UDPゴシック" panose="020B0400000000000000" pitchFamily="50" charset="-128"/>
                <a:ea typeface="BIZ UDPゴシック" panose="020B0400000000000000" pitchFamily="50" charset="-128"/>
              </a:rPr>
              <a:t>Google</a:t>
            </a:r>
            <a:r>
              <a:rPr kumimoji="1" lang="ja-JP" altLang="en-US" sz="1400" b="1" dirty="0">
                <a:latin typeface="BIZ UDPゴシック" panose="020B0400000000000000" pitchFamily="50" charset="-128"/>
                <a:ea typeface="BIZ UDPゴシック" panose="020B0400000000000000" pitchFamily="50" charset="-128"/>
              </a:rPr>
              <a:t>アナリティクス</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管理画面</a:t>
            </a:r>
          </a:p>
        </p:txBody>
      </p:sp>
      <p:sp>
        <p:nvSpPr>
          <p:cNvPr id="35" name="テキスト ボックス 34">
            <a:extLst>
              <a:ext uri="{FF2B5EF4-FFF2-40B4-BE49-F238E27FC236}">
                <a16:creationId xmlns:a16="http://schemas.microsoft.com/office/drawing/2014/main" id="{55960F79-1DB4-CAA5-AC52-971B29F05582}"/>
              </a:ext>
            </a:extLst>
          </p:cNvPr>
          <p:cNvSpPr txBox="1"/>
          <p:nvPr/>
        </p:nvSpPr>
        <p:spPr>
          <a:xfrm>
            <a:off x="7181614" y="3705316"/>
            <a:ext cx="1106204" cy="307777"/>
          </a:xfrm>
          <a:prstGeom prst="rect">
            <a:avLst/>
          </a:prstGeom>
          <a:noFill/>
        </p:spPr>
        <p:txBody>
          <a:bodyPr wrap="square" rtlCol="0">
            <a:spAutoFit/>
          </a:bodyPr>
          <a:lstStyle/>
          <a:p>
            <a:pPr algn="ctr"/>
            <a:r>
              <a:rPr kumimoji="1" lang="ja-JP" altLang="en-US" dirty="0">
                <a:latin typeface="BIZ UDPゴシック" panose="020B0400000000000000" pitchFamily="50" charset="-128"/>
                <a:ea typeface="BIZ UDPゴシック" panose="020B0400000000000000" pitchFamily="50" charset="-128"/>
              </a:rPr>
              <a:t>連携可能</a:t>
            </a:r>
          </a:p>
        </p:txBody>
      </p:sp>
      <p:cxnSp>
        <p:nvCxnSpPr>
          <p:cNvPr id="36" name="直線コネクタ 35">
            <a:extLst>
              <a:ext uri="{FF2B5EF4-FFF2-40B4-BE49-F238E27FC236}">
                <a16:creationId xmlns:a16="http://schemas.microsoft.com/office/drawing/2014/main" id="{23F45999-E678-A407-91F5-73D0879272F8}"/>
              </a:ext>
            </a:extLst>
          </p:cNvPr>
          <p:cNvCxnSpPr>
            <a:cxnSpLocks/>
          </p:cNvCxnSpPr>
          <p:nvPr/>
        </p:nvCxnSpPr>
        <p:spPr>
          <a:xfrm flipV="1">
            <a:off x="7538139" y="3205274"/>
            <a:ext cx="0" cy="9920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7F73F357-751E-89BA-EDFF-758CFBC1D9D8}"/>
              </a:ext>
            </a:extLst>
          </p:cNvPr>
          <p:cNvSpPr txBox="1"/>
          <p:nvPr/>
        </p:nvSpPr>
        <p:spPr>
          <a:xfrm>
            <a:off x="6535661" y="4910182"/>
            <a:ext cx="2398110" cy="369332"/>
          </a:xfrm>
          <a:prstGeom prst="rect">
            <a:avLst/>
          </a:prstGeom>
          <a:noFill/>
        </p:spPr>
        <p:txBody>
          <a:bodyPr wrap="square" rtlCol="0">
            <a:spAutoFit/>
          </a:bodyPr>
          <a:lstStyle/>
          <a:p>
            <a:pPr algn="ctr"/>
            <a:r>
              <a:rPr kumimoji="1" lang="ja-JP" altLang="en-US" sz="1800" b="1" dirty="0">
                <a:solidFill>
                  <a:srgbClr val="FFC000"/>
                </a:solidFill>
                <a:latin typeface="BIZ UDPゴシック" panose="020B0400000000000000" pitchFamily="50" charset="-128"/>
                <a:ea typeface="BIZ UDPゴシック" panose="020B0400000000000000" pitchFamily="50" charset="-128"/>
              </a:rPr>
              <a:t>訪問後の動きを監視</a:t>
            </a:r>
          </a:p>
        </p:txBody>
      </p:sp>
      <p:sp>
        <p:nvSpPr>
          <p:cNvPr id="40" name="テキスト ボックス 39">
            <a:extLst>
              <a:ext uri="{FF2B5EF4-FFF2-40B4-BE49-F238E27FC236}">
                <a16:creationId xmlns:a16="http://schemas.microsoft.com/office/drawing/2014/main" id="{5273233B-5F19-348C-F5FD-D312F075B161}"/>
              </a:ext>
            </a:extLst>
          </p:cNvPr>
          <p:cNvSpPr txBox="1"/>
          <p:nvPr/>
        </p:nvSpPr>
        <p:spPr>
          <a:xfrm>
            <a:off x="6535661" y="2609536"/>
            <a:ext cx="2398110" cy="369332"/>
          </a:xfrm>
          <a:prstGeom prst="rect">
            <a:avLst/>
          </a:prstGeom>
          <a:noFill/>
        </p:spPr>
        <p:txBody>
          <a:bodyPr wrap="square" rtlCol="0">
            <a:spAutoFit/>
          </a:bodyPr>
          <a:lstStyle/>
          <a:p>
            <a:pPr algn="ctr"/>
            <a:r>
              <a:rPr kumimoji="1" lang="ja-JP" altLang="en-US" sz="1800" b="1" dirty="0">
                <a:solidFill>
                  <a:srgbClr val="1FA363"/>
                </a:solidFill>
                <a:latin typeface="BIZ UDPゴシック" panose="020B0400000000000000" pitchFamily="50" charset="-128"/>
                <a:ea typeface="BIZ UDPゴシック" panose="020B0400000000000000" pitchFamily="50" charset="-128"/>
              </a:rPr>
              <a:t>訪問前の動きを監視</a:t>
            </a:r>
          </a:p>
        </p:txBody>
      </p:sp>
      <p:pic>
        <p:nvPicPr>
          <p:cNvPr id="42" name="図 41">
            <a:extLst>
              <a:ext uri="{FF2B5EF4-FFF2-40B4-BE49-F238E27FC236}">
                <a16:creationId xmlns:a16="http://schemas.microsoft.com/office/drawing/2014/main" id="{1A904757-F373-1D12-A252-048F0C8395A4}"/>
              </a:ext>
            </a:extLst>
          </p:cNvPr>
          <p:cNvPicPr>
            <a:picLocks noChangeAspect="1"/>
          </p:cNvPicPr>
          <p:nvPr/>
        </p:nvPicPr>
        <p:blipFill>
          <a:blip r:embed="rId5"/>
          <a:stretch>
            <a:fillRect/>
          </a:stretch>
        </p:blipFill>
        <p:spPr>
          <a:xfrm>
            <a:off x="6847656" y="3147732"/>
            <a:ext cx="1759948" cy="274653"/>
          </a:xfrm>
          <a:prstGeom prst="rect">
            <a:avLst/>
          </a:prstGeom>
        </p:spPr>
      </p:pic>
      <p:pic>
        <p:nvPicPr>
          <p:cNvPr id="44" name="図 43" descr="テキスト&#10;&#10;AI によって生成されたコンテンツは間違っている可能性があります。">
            <a:extLst>
              <a:ext uri="{FF2B5EF4-FFF2-40B4-BE49-F238E27FC236}">
                <a16:creationId xmlns:a16="http://schemas.microsoft.com/office/drawing/2014/main" id="{986F88EC-016A-7972-A56B-B74084928E58}"/>
              </a:ext>
            </a:extLst>
          </p:cNvPr>
          <p:cNvPicPr>
            <a:picLocks noChangeAspect="1"/>
          </p:cNvPicPr>
          <p:nvPr/>
        </p:nvPicPr>
        <p:blipFill>
          <a:blip r:embed="rId6"/>
          <a:stretch>
            <a:fillRect/>
          </a:stretch>
        </p:blipFill>
        <p:spPr>
          <a:xfrm>
            <a:off x="6726853" y="5210075"/>
            <a:ext cx="2206918" cy="710272"/>
          </a:xfrm>
          <a:prstGeom prst="rect">
            <a:avLst/>
          </a:prstGeom>
        </p:spPr>
      </p:pic>
      <p:sp>
        <p:nvSpPr>
          <p:cNvPr id="5" name="矢印: 上 4">
            <a:extLst>
              <a:ext uri="{FF2B5EF4-FFF2-40B4-BE49-F238E27FC236}">
                <a16:creationId xmlns:a16="http://schemas.microsoft.com/office/drawing/2014/main" id="{27FCFCBE-E1CC-7208-126A-47FA7C509D4C}"/>
              </a:ext>
            </a:extLst>
          </p:cNvPr>
          <p:cNvSpPr/>
          <p:nvPr/>
        </p:nvSpPr>
        <p:spPr>
          <a:xfrm rot="16200000">
            <a:off x="11007958" y="4208509"/>
            <a:ext cx="398936" cy="453810"/>
          </a:xfrm>
          <a:prstGeom prst="up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9A5951B2-D868-DDCE-56D2-E11560CA66BB}"/>
              </a:ext>
            </a:extLst>
          </p:cNvPr>
          <p:cNvPicPr>
            <a:picLocks noChangeAspect="1"/>
          </p:cNvPicPr>
          <p:nvPr/>
        </p:nvPicPr>
        <p:blipFill>
          <a:blip r:embed="rId7"/>
          <a:stretch>
            <a:fillRect/>
          </a:stretch>
        </p:blipFill>
        <p:spPr>
          <a:xfrm>
            <a:off x="11233544" y="4032707"/>
            <a:ext cx="650957" cy="650957"/>
          </a:xfrm>
          <a:prstGeom prst="rect">
            <a:avLst/>
          </a:prstGeom>
        </p:spPr>
      </p:pic>
      <p:sp>
        <p:nvSpPr>
          <p:cNvPr id="26" name="テキスト ボックス 25">
            <a:extLst>
              <a:ext uri="{FF2B5EF4-FFF2-40B4-BE49-F238E27FC236}">
                <a16:creationId xmlns:a16="http://schemas.microsoft.com/office/drawing/2014/main" id="{671EFEB4-746C-2701-9B52-DB67563636EB}"/>
              </a:ext>
            </a:extLst>
          </p:cNvPr>
          <p:cNvSpPr txBox="1"/>
          <p:nvPr/>
        </p:nvSpPr>
        <p:spPr>
          <a:xfrm>
            <a:off x="3120996" y="3698496"/>
            <a:ext cx="2822873" cy="600164"/>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Google</a:t>
            </a:r>
            <a:r>
              <a:rPr kumimoji="1" lang="ja-JP" altLang="en-US" sz="1100" dirty="0">
                <a:latin typeface="BIZ UDPゴシック" panose="020B0400000000000000" pitchFamily="50" charset="-128"/>
                <a:ea typeface="BIZ UDPゴシック" panose="020B0400000000000000" pitchFamily="50" charset="-128"/>
              </a:rPr>
              <a:t>タグマネージャーは箱のような役割。箱の中に、様々な数値を計測できるタグが入っている。</a:t>
            </a:r>
          </a:p>
        </p:txBody>
      </p:sp>
      <p:pic>
        <p:nvPicPr>
          <p:cNvPr id="38" name="図 37">
            <a:extLst>
              <a:ext uri="{FF2B5EF4-FFF2-40B4-BE49-F238E27FC236}">
                <a16:creationId xmlns:a16="http://schemas.microsoft.com/office/drawing/2014/main" id="{9873DD8B-B043-6DBF-45A9-A539F7C26519}"/>
              </a:ext>
            </a:extLst>
          </p:cNvPr>
          <p:cNvPicPr>
            <a:picLocks noChangeAspect="1"/>
          </p:cNvPicPr>
          <p:nvPr/>
        </p:nvPicPr>
        <p:blipFill>
          <a:blip r:embed="rId8"/>
          <a:stretch>
            <a:fillRect/>
          </a:stretch>
        </p:blipFill>
        <p:spPr>
          <a:xfrm>
            <a:off x="9577341" y="4171956"/>
            <a:ext cx="1238660" cy="821581"/>
          </a:xfrm>
          <a:prstGeom prst="rect">
            <a:avLst/>
          </a:prstGeom>
        </p:spPr>
      </p:pic>
      <p:pic>
        <p:nvPicPr>
          <p:cNvPr id="41" name="図 40">
            <a:extLst>
              <a:ext uri="{FF2B5EF4-FFF2-40B4-BE49-F238E27FC236}">
                <a16:creationId xmlns:a16="http://schemas.microsoft.com/office/drawing/2014/main" id="{39169851-A904-5F84-9695-2560EEA5E9E3}"/>
              </a:ext>
            </a:extLst>
          </p:cNvPr>
          <p:cNvPicPr>
            <a:picLocks noChangeAspect="1"/>
          </p:cNvPicPr>
          <p:nvPr/>
        </p:nvPicPr>
        <p:blipFill>
          <a:blip r:embed="rId9"/>
          <a:stretch>
            <a:fillRect/>
          </a:stretch>
        </p:blipFill>
        <p:spPr>
          <a:xfrm>
            <a:off x="9412821" y="4377950"/>
            <a:ext cx="666544" cy="295720"/>
          </a:xfrm>
          <a:prstGeom prst="rect">
            <a:avLst/>
          </a:prstGeom>
        </p:spPr>
      </p:pic>
      <p:sp>
        <p:nvSpPr>
          <p:cNvPr id="43" name="右中かっこ 42">
            <a:extLst>
              <a:ext uri="{FF2B5EF4-FFF2-40B4-BE49-F238E27FC236}">
                <a16:creationId xmlns:a16="http://schemas.microsoft.com/office/drawing/2014/main" id="{0E7914F9-0E8C-DDAA-3AE6-DDF8C963DFF7}"/>
              </a:ext>
            </a:extLst>
          </p:cNvPr>
          <p:cNvSpPr/>
          <p:nvPr/>
        </p:nvSpPr>
        <p:spPr>
          <a:xfrm>
            <a:off x="9145251" y="1755137"/>
            <a:ext cx="223263" cy="4302034"/>
          </a:xfrm>
          <a:prstGeom prst="righ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3FD85D14-1CE6-C221-C9E6-7B14262DC396}"/>
              </a:ext>
            </a:extLst>
          </p:cNvPr>
          <p:cNvSpPr txBox="1"/>
          <p:nvPr/>
        </p:nvSpPr>
        <p:spPr>
          <a:xfrm>
            <a:off x="11246383" y="4700399"/>
            <a:ext cx="650957" cy="307777"/>
          </a:xfrm>
          <a:prstGeom prst="rect">
            <a:avLst/>
          </a:prstGeom>
          <a:noFill/>
        </p:spPr>
        <p:txBody>
          <a:bodyPr wrap="square" rtlCol="0">
            <a:spAutoFit/>
          </a:bodyPr>
          <a:lstStyle/>
          <a:p>
            <a:pPr algn="ctr"/>
            <a:r>
              <a:rPr kumimoji="1" lang="ja-JP" altLang="en-US" dirty="0">
                <a:latin typeface="BIZ UDPゴシック" panose="020B0400000000000000" pitchFamily="50" charset="-128"/>
                <a:ea typeface="BIZ UDPゴシック" panose="020B0400000000000000" pitchFamily="50" charset="-128"/>
              </a:rPr>
              <a:t>閲覧</a:t>
            </a:r>
          </a:p>
        </p:txBody>
      </p:sp>
      <p:sp>
        <p:nvSpPr>
          <p:cNvPr id="46" name="テキスト ボックス 45">
            <a:extLst>
              <a:ext uri="{FF2B5EF4-FFF2-40B4-BE49-F238E27FC236}">
                <a16:creationId xmlns:a16="http://schemas.microsoft.com/office/drawing/2014/main" id="{7F307608-82D2-1676-C3DB-8FC47BF0A148}"/>
              </a:ext>
            </a:extLst>
          </p:cNvPr>
          <p:cNvSpPr txBox="1"/>
          <p:nvPr/>
        </p:nvSpPr>
        <p:spPr>
          <a:xfrm>
            <a:off x="9489991" y="3621960"/>
            <a:ext cx="1312503" cy="577081"/>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必要な指標のみを</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sz="1050" dirty="0">
                <a:latin typeface="BIZ UDPゴシック" panose="020B0400000000000000" pitchFamily="50" charset="-128"/>
                <a:ea typeface="BIZ UDPゴシック" panose="020B0400000000000000" pitchFamily="50" charset="-128"/>
              </a:rPr>
              <a:t>ピックアップして</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sz="1050" dirty="0">
                <a:latin typeface="BIZ UDPゴシック" panose="020B0400000000000000" pitchFamily="50" charset="-128"/>
                <a:ea typeface="BIZ UDPゴシック" panose="020B0400000000000000" pitchFamily="50" charset="-128"/>
              </a:rPr>
              <a:t>ダッシュボード化</a:t>
            </a:r>
          </a:p>
        </p:txBody>
      </p:sp>
      <p:sp>
        <p:nvSpPr>
          <p:cNvPr id="47" name="テキスト ボックス 46">
            <a:extLst>
              <a:ext uri="{FF2B5EF4-FFF2-40B4-BE49-F238E27FC236}">
                <a16:creationId xmlns:a16="http://schemas.microsoft.com/office/drawing/2014/main" id="{83A7EEC5-AEA0-55A8-EC85-A71AC83CEC06}"/>
              </a:ext>
            </a:extLst>
          </p:cNvPr>
          <p:cNvSpPr txBox="1"/>
          <p:nvPr/>
        </p:nvSpPr>
        <p:spPr>
          <a:xfrm>
            <a:off x="9435248" y="3377460"/>
            <a:ext cx="2453423" cy="307777"/>
          </a:xfrm>
          <a:prstGeom prst="rect">
            <a:avLst/>
          </a:prstGeom>
          <a:noFill/>
        </p:spPr>
        <p:txBody>
          <a:bodyPr wrap="square" rtlCol="0">
            <a:spAutoFit/>
          </a:bodyPr>
          <a:lstStyle/>
          <a:p>
            <a:r>
              <a:rPr kumimoji="1" lang="en-US" altLang="ja-JP" sz="1400" b="1" dirty="0">
                <a:latin typeface="BIZ UDPゴシック" panose="020B0400000000000000" pitchFamily="50" charset="-128"/>
                <a:ea typeface="BIZ UDPゴシック" panose="020B0400000000000000" pitchFamily="50" charset="-128"/>
              </a:rPr>
              <a:t>Google looker studio</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D9DCAA20-D0A4-B14A-4E7E-C70144DEE36C}"/>
              </a:ext>
            </a:extLst>
          </p:cNvPr>
          <p:cNvSpPr txBox="1"/>
          <p:nvPr/>
        </p:nvSpPr>
        <p:spPr>
          <a:xfrm>
            <a:off x="3101601" y="2824923"/>
            <a:ext cx="1357188" cy="369332"/>
          </a:xfrm>
          <a:prstGeom prst="rect">
            <a:avLst/>
          </a:prstGeom>
          <a:noFill/>
        </p:spPr>
        <p:txBody>
          <a:bodyPr wrap="square" rtlCol="0">
            <a:spAutoFit/>
          </a:bodyPr>
          <a:lstStyle/>
          <a:p>
            <a:r>
              <a:rPr kumimoji="1" lang="en-US" altLang="ja-JP" b="1" dirty="0">
                <a:solidFill>
                  <a:srgbClr val="4081EC"/>
                </a:solidFill>
                <a:latin typeface="BIZ UDPゴシック" panose="020B0400000000000000" pitchFamily="50" charset="-128"/>
                <a:ea typeface="BIZ UDPゴシック" panose="020B0400000000000000" pitchFamily="50" charset="-128"/>
              </a:rPr>
              <a:t>GTM</a:t>
            </a:r>
            <a:endParaRPr kumimoji="1" lang="ja-JP" altLang="en-US" b="1" dirty="0">
              <a:solidFill>
                <a:srgbClr val="4081EC"/>
              </a:solidFill>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D4A46AFB-1476-A1D6-7DE5-87CF11166E47}"/>
              </a:ext>
            </a:extLst>
          </p:cNvPr>
          <p:cNvSpPr txBox="1"/>
          <p:nvPr/>
        </p:nvSpPr>
        <p:spPr>
          <a:xfrm>
            <a:off x="6429025" y="1596573"/>
            <a:ext cx="1182266" cy="369332"/>
          </a:xfrm>
          <a:prstGeom prst="rect">
            <a:avLst/>
          </a:prstGeom>
          <a:noFill/>
        </p:spPr>
        <p:txBody>
          <a:bodyPr wrap="square" rtlCol="0">
            <a:spAutoFit/>
          </a:bodyPr>
          <a:lstStyle/>
          <a:p>
            <a:r>
              <a:rPr kumimoji="1" lang="en-US" altLang="ja-JP" b="1" dirty="0">
                <a:solidFill>
                  <a:srgbClr val="1FA363"/>
                </a:solidFill>
                <a:latin typeface="BIZ UDPゴシック" panose="020B0400000000000000" pitchFamily="50" charset="-128"/>
                <a:ea typeface="BIZ UDPゴシック" panose="020B0400000000000000" pitchFamily="50" charset="-128"/>
              </a:rPr>
              <a:t>GSC</a:t>
            </a:r>
            <a:endParaRPr kumimoji="1" lang="ja-JP" altLang="en-US" b="1" dirty="0">
              <a:solidFill>
                <a:srgbClr val="1FA363"/>
              </a:solidFill>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BF0315F3-C0BD-FF84-E5A6-98B4A8B74C57}"/>
              </a:ext>
            </a:extLst>
          </p:cNvPr>
          <p:cNvSpPr txBox="1"/>
          <p:nvPr/>
        </p:nvSpPr>
        <p:spPr>
          <a:xfrm>
            <a:off x="6429025" y="3954631"/>
            <a:ext cx="944594" cy="369332"/>
          </a:xfrm>
          <a:prstGeom prst="rect">
            <a:avLst/>
          </a:prstGeom>
          <a:noFill/>
        </p:spPr>
        <p:txBody>
          <a:bodyPr wrap="square" rtlCol="0">
            <a:spAutoFit/>
          </a:bodyPr>
          <a:lstStyle/>
          <a:p>
            <a:r>
              <a:rPr kumimoji="1" lang="en-US" altLang="ja-JP" b="1" dirty="0">
                <a:solidFill>
                  <a:srgbClr val="FFC000"/>
                </a:solidFill>
                <a:latin typeface="BIZ UDPゴシック" panose="020B0400000000000000" pitchFamily="50" charset="-128"/>
                <a:ea typeface="BIZ UDPゴシック" panose="020B0400000000000000" pitchFamily="50" charset="-128"/>
              </a:rPr>
              <a:t>GA</a:t>
            </a:r>
            <a:endParaRPr kumimoji="1" lang="ja-JP" altLang="en-US" b="1" dirty="0">
              <a:solidFill>
                <a:srgbClr val="FFC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23814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9"/>
          <p:cNvSpPr txBox="1">
            <a:spLocks noGrp="1"/>
          </p:cNvSpPr>
          <p:nvPr>
            <p:ph type="title"/>
          </p:nvPr>
        </p:nvSpPr>
        <p:spPr>
          <a:prstGeom prst="rect">
            <a:avLst/>
          </a:prstGeom>
          <a:noFill/>
          <a:ln>
            <a:noFill/>
          </a:ln>
        </p:spPr>
        <p:txBody>
          <a:bodyPr spcFirstLastPara="1" wrap="square" lIns="36000" tIns="36000" rIns="36000" bIns="36000" anchor="ctr" anchorCtr="0">
            <a:noAutofit/>
          </a:bodyPr>
          <a:lstStyle/>
          <a:p>
            <a:pPr marL="0" lvl="0" indent="0" algn="l" rtl="0">
              <a:lnSpc>
                <a:spcPct val="100000"/>
              </a:lnSpc>
              <a:spcBef>
                <a:spcPts val="0"/>
              </a:spcBef>
              <a:spcAft>
                <a:spcPts val="0"/>
              </a:spcAft>
              <a:buClr>
                <a:schemeClr val="dk1"/>
              </a:buClr>
              <a:buSzPts val="2400"/>
              <a:buFont typeface="Arial"/>
              <a:buNone/>
            </a:pPr>
            <a:r>
              <a:rPr lang="en-US" altLang="ja-JP" dirty="0"/>
              <a:t>Google</a:t>
            </a:r>
            <a:r>
              <a:rPr lang="ja-JP" altLang="en-US" dirty="0"/>
              <a:t>タグマネージャーの活用について</a:t>
            </a:r>
            <a:endParaRPr dirty="0"/>
          </a:p>
        </p:txBody>
      </p:sp>
      <p:sp>
        <p:nvSpPr>
          <p:cNvPr id="276" name="Google Shape;276;p9"/>
          <p:cNvSpPr txBox="1">
            <a:spLocks noGrp="1"/>
          </p:cNvSpPr>
          <p:nvPr>
            <p:ph type="sldNum" idx="12"/>
          </p:nvPr>
        </p:nvSpPr>
        <p:spPr>
          <a:prstGeom prst="rect">
            <a:avLst/>
          </a:prstGeom>
          <a:noFill/>
          <a:ln>
            <a:noFill/>
          </a:ln>
        </p:spPr>
        <p:txBody>
          <a:bodyPr spcFirstLastPara="1" wrap="square" lIns="36000" tIns="36000" rIns="36000" bIns="36000" anchor="ctr"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ltLang="ja-JP"/>
              <a:t>2</a:t>
            </a:fld>
            <a:endParaRPr dirty="0"/>
          </a:p>
        </p:txBody>
      </p:sp>
      <p:sp>
        <p:nvSpPr>
          <p:cNvPr id="25" name="正方形/長方形 24">
            <a:extLst>
              <a:ext uri="{FF2B5EF4-FFF2-40B4-BE49-F238E27FC236}">
                <a16:creationId xmlns:a16="http://schemas.microsoft.com/office/drawing/2014/main" id="{9DACFF9B-2FD5-093C-F118-92E0726F5038}"/>
              </a:ext>
            </a:extLst>
          </p:cNvPr>
          <p:cNvSpPr/>
          <p:nvPr/>
        </p:nvSpPr>
        <p:spPr>
          <a:xfrm>
            <a:off x="350874" y="792271"/>
            <a:ext cx="11404521" cy="595109"/>
          </a:xfrm>
          <a:prstGeom prst="rect">
            <a:avLst/>
          </a:prstGeom>
          <a:solidFill>
            <a:srgbClr val="E7F5FF"/>
          </a:solidFill>
          <a:ln w="12700">
            <a:solidFill>
              <a:srgbClr val="0168B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2575F1E9-3580-423D-F7AA-DD5B050CC060}"/>
              </a:ext>
            </a:extLst>
          </p:cNvPr>
          <p:cNvSpPr txBox="1"/>
          <p:nvPr/>
        </p:nvSpPr>
        <p:spPr>
          <a:xfrm>
            <a:off x="494269" y="840138"/>
            <a:ext cx="11139249" cy="584775"/>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Google</a:t>
            </a:r>
            <a:r>
              <a:rPr kumimoji="1" lang="ja-JP" altLang="en-US" sz="1600" dirty="0">
                <a:latin typeface="BIZ UDPゴシック" panose="020B0400000000000000" pitchFamily="50" charset="-128"/>
                <a:ea typeface="BIZ UDPゴシック" panose="020B0400000000000000" pitchFamily="50" charset="-128"/>
              </a:rPr>
              <a:t>アナリティクス」のみだと、計測できる数値に限りがあり、かつ運用負荷がかかりやすいです。</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今後</a:t>
            </a:r>
            <a:r>
              <a:rPr kumimoji="1" lang="en-US" altLang="ja-JP" sz="1600" dirty="0">
                <a:latin typeface="BIZ UDPゴシック" panose="020B0400000000000000" pitchFamily="50" charset="-128"/>
                <a:ea typeface="BIZ UDPゴシック" panose="020B0400000000000000" pitchFamily="50" charset="-128"/>
              </a:rPr>
              <a:t>Web</a:t>
            </a:r>
            <a:r>
              <a:rPr kumimoji="1" lang="ja-JP" altLang="en-US" sz="1600" dirty="0">
                <a:latin typeface="BIZ UDPゴシック" panose="020B0400000000000000" pitchFamily="50" charset="-128"/>
                <a:ea typeface="BIZ UDPゴシック" panose="020B0400000000000000" pitchFamily="50" charset="-128"/>
              </a:rPr>
              <a:t>分析を本格化されるためには、</a:t>
            </a:r>
            <a:r>
              <a:rPr kumimoji="1" lang="en-US" altLang="ja-JP" sz="1600" dirty="0">
                <a:latin typeface="BIZ UDPゴシック" panose="020B0400000000000000" pitchFamily="50" charset="-128"/>
                <a:ea typeface="BIZ UDPゴシック" panose="020B0400000000000000" pitchFamily="50" charset="-128"/>
              </a:rPr>
              <a:t>Google</a:t>
            </a:r>
            <a:r>
              <a:rPr kumimoji="1" lang="ja-JP" altLang="en-US" sz="1600" dirty="0">
                <a:latin typeface="BIZ UDPゴシック" panose="020B0400000000000000" pitchFamily="50" charset="-128"/>
                <a:ea typeface="BIZ UDPゴシック" panose="020B0400000000000000" pitchFamily="50" charset="-128"/>
              </a:rPr>
              <a:t>タグマネージャーの活用が必須です。</a:t>
            </a:r>
          </a:p>
        </p:txBody>
      </p:sp>
      <p:sp>
        <p:nvSpPr>
          <p:cNvPr id="4" name="テキスト ボックス 3">
            <a:extLst>
              <a:ext uri="{FF2B5EF4-FFF2-40B4-BE49-F238E27FC236}">
                <a16:creationId xmlns:a16="http://schemas.microsoft.com/office/drawing/2014/main" id="{57D5B893-B070-A6FE-9C90-2A1508B21E46}"/>
              </a:ext>
            </a:extLst>
          </p:cNvPr>
          <p:cNvSpPr txBox="1"/>
          <p:nvPr/>
        </p:nvSpPr>
        <p:spPr>
          <a:xfrm>
            <a:off x="350874" y="1482811"/>
            <a:ext cx="11404521" cy="1815882"/>
          </a:xfrm>
          <a:prstGeom prst="rect">
            <a:avLst/>
          </a:prstGeom>
          <a:noFill/>
        </p:spPr>
        <p:txBody>
          <a:bodyPr wrap="square" rtlCol="0">
            <a:spAutoFit/>
          </a:bodyPr>
          <a:lstStyle/>
          <a:p>
            <a:r>
              <a:rPr kumimoji="1" lang="en-US" altLang="ja-JP" sz="1400" dirty="0">
                <a:latin typeface="BIZ UDPゴシック" panose="020B0400000000000000" pitchFamily="50" charset="-128"/>
                <a:ea typeface="BIZ UDPゴシック" panose="020B0400000000000000" pitchFamily="50" charset="-128"/>
              </a:rPr>
              <a:t>2012</a:t>
            </a:r>
            <a:r>
              <a:rPr kumimoji="1" lang="ja-JP" altLang="en-US" sz="1400" dirty="0">
                <a:latin typeface="BIZ UDPゴシック" panose="020B0400000000000000" pitchFamily="50" charset="-128"/>
                <a:ea typeface="BIZ UDPゴシック" panose="020B0400000000000000" pitchFamily="50" charset="-128"/>
              </a:rPr>
              <a:t>年</a:t>
            </a:r>
            <a:r>
              <a:rPr kumimoji="1" lang="en-US" altLang="ja-JP" sz="1400" dirty="0">
                <a:latin typeface="BIZ UDPゴシック" panose="020B0400000000000000" pitchFamily="50" charset="-128"/>
                <a:ea typeface="BIZ UDPゴシック" panose="020B0400000000000000" pitchFamily="50" charset="-128"/>
              </a:rPr>
              <a:t>10</a:t>
            </a:r>
            <a:r>
              <a:rPr kumimoji="1" lang="ja-JP" altLang="en-US" sz="1400" dirty="0">
                <a:latin typeface="BIZ UDPゴシック" panose="020B0400000000000000" pitchFamily="50" charset="-128"/>
                <a:ea typeface="BIZ UDPゴシック" panose="020B0400000000000000" pitchFamily="50" charset="-128"/>
              </a:rPr>
              <a:t>月に公開されたサービスで、</a:t>
            </a:r>
            <a:r>
              <a:rPr kumimoji="1" lang="en-US" altLang="ja-JP" sz="1400" dirty="0">
                <a:latin typeface="BIZ UDPゴシック" panose="020B0400000000000000" pitchFamily="50" charset="-128"/>
                <a:ea typeface="BIZ UDPゴシック" panose="020B0400000000000000" pitchFamily="50" charset="-128"/>
              </a:rPr>
              <a:t>Google</a:t>
            </a:r>
            <a:r>
              <a:rPr kumimoji="1" lang="ja-JP" altLang="en-US" sz="1400" dirty="0">
                <a:latin typeface="BIZ UDPゴシック" panose="020B0400000000000000" pitchFamily="50" charset="-128"/>
                <a:ea typeface="BIZ UDPゴシック" panose="020B0400000000000000" pitchFamily="50" charset="-128"/>
              </a:rPr>
              <a:t>アナリティクス</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GA)</a:t>
            </a:r>
            <a:r>
              <a:rPr kumimoji="1" lang="ja-JP" altLang="en-US" sz="1400" dirty="0">
                <a:latin typeface="BIZ UDPゴシック" panose="020B0400000000000000" pitchFamily="50" charset="-128"/>
                <a:ea typeface="BIZ UDPゴシック" panose="020B0400000000000000" pitchFamily="50" charset="-128"/>
              </a:rPr>
              <a:t>をはじめとする</a:t>
            </a:r>
            <a:r>
              <a:rPr kumimoji="1" lang="en-US" altLang="ja-JP" sz="1400" dirty="0">
                <a:latin typeface="BIZ UDPゴシック" panose="020B0400000000000000" pitchFamily="50" charset="-128"/>
                <a:ea typeface="BIZ UDPゴシック" panose="020B0400000000000000" pitchFamily="50" charset="-128"/>
              </a:rPr>
              <a:t>Web</a:t>
            </a:r>
            <a:r>
              <a:rPr kumimoji="1" lang="ja-JP" altLang="en-US" sz="1400" dirty="0">
                <a:latin typeface="BIZ UDPゴシック" panose="020B0400000000000000" pitchFamily="50" charset="-128"/>
                <a:ea typeface="BIZ UDPゴシック" panose="020B0400000000000000" pitchFamily="50" charset="-128"/>
              </a:rPr>
              <a:t>サイトの計測ツール等を、</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比較的簡単に一括管理できるようにするツール。</a:t>
            </a:r>
          </a:p>
          <a:p>
            <a:endParaRPr kumimoji="1" lang="ja-JP" altLang="en-US"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従来、</a:t>
            </a:r>
            <a:r>
              <a:rPr kumimoji="1" lang="en-US" altLang="ja-JP" sz="1400" dirty="0">
                <a:latin typeface="BIZ UDPゴシック" panose="020B0400000000000000" pitchFamily="50" charset="-128"/>
                <a:ea typeface="BIZ UDPゴシック" panose="020B0400000000000000" pitchFamily="50" charset="-128"/>
              </a:rPr>
              <a:t>Web</a:t>
            </a:r>
            <a:r>
              <a:rPr kumimoji="1" lang="ja-JP" altLang="en-US" sz="1400" dirty="0">
                <a:latin typeface="BIZ UDPゴシック" panose="020B0400000000000000" pitchFamily="50" charset="-128"/>
                <a:ea typeface="BIZ UDPゴシック" panose="020B0400000000000000" pitchFamily="50" charset="-128"/>
              </a:rPr>
              <a:t>サイトの計測ツール</a:t>
            </a:r>
            <a:r>
              <a:rPr kumimoji="1" lang="en-US" altLang="ja-JP" sz="1400" dirty="0">
                <a:latin typeface="BIZ UDPゴシック" panose="020B0400000000000000" pitchFamily="50" charset="-128"/>
                <a:ea typeface="BIZ UDPゴシック" panose="020B0400000000000000" pitchFamily="50" charset="-128"/>
              </a:rPr>
              <a:t>(GA</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Google</a:t>
            </a:r>
            <a:r>
              <a:rPr kumimoji="1" lang="ja-JP" altLang="en-US" sz="1400" dirty="0">
                <a:latin typeface="BIZ UDPゴシック" panose="020B0400000000000000" pitchFamily="50" charset="-128"/>
                <a:ea typeface="BIZ UDPゴシック" panose="020B0400000000000000" pitchFamily="50" charset="-128"/>
              </a:rPr>
              <a:t>アナリティクス</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などのタグや広告媒体のタグは、</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計測を行いたいサイト内のページ直接設置することによって、データの取得を行っていた。</a:t>
            </a:r>
          </a:p>
          <a:p>
            <a:endParaRPr kumimoji="1" lang="ja-JP" altLang="en-US"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タグマネージャーを導入することで、今までページ内に直接設置していた計測ツールや広告媒体のタグをタグマネージャー内で設定することができ、設定したタグをタグマネージャー上で一括管理ができるようになるため、</a:t>
            </a:r>
            <a:r>
              <a:rPr kumimoji="1" lang="en-US" altLang="ja-JP" sz="1400" dirty="0">
                <a:latin typeface="BIZ UDPゴシック" panose="020B0400000000000000" pitchFamily="50" charset="-128"/>
                <a:ea typeface="BIZ UDPゴシック" panose="020B0400000000000000" pitchFamily="50" charset="-128"/>
              </a:rPr>
              <a:t>Web</a:t>
            </a:r>
            <a:r>
              <a:rPr kumimoji="1" lang="ja-JP" altLang="en-US" sz="1400" dirty="0">
                <a:latin typeface="BIZ UDPゴシック" panose="020B0400000000000000" pitchFamily="50" charset="-128"/>
                <a:ea typeface="BIZ UDPゴシック" panose="020B0400000000000000" pitchFamily="50" charset="-128"/>
              </a:rPr>
              <a:t>サイトに設定されているタグの把握がしやすくなる。</a:t>
            </a:r>
          </a:p>
        </p:txBody>
      </p:sp>
      <p:sp>
        <p:nvSpPr>
          <p:cNvPr id="8" name="テキスト ボックス 7">
            <a:extLst>
              <a:ext uri="{FF2B5EF4-FFF2-40B4-BE49-F238E27FC236}">
                <a16:creationId xmlns:a16="http://schemas.microsoft.com/office/drawing/2014/main" id="{02556A7E-37D4-6F85-6287-41A992D57936}"/>
              </a:ext>
            </a:extLst>
          </p:cNvPr>
          <p:cNvSpPr txBox="1"/>
          <p:nvPr/>
        </p:nvSpPr>
        <p:spPr>
          <a:xfrm>
            <a:off x="8543325" y="6363436"/>
            <a:ext cx="3154405" cy="261610"/>
          </a:xfrm>
          <a:prstGeom prst="rect">
            <a:avLst/>
          </a:prstGeom>
          <a:noFill/>
        </p:spPr>
        <p:txBody>
          <a:bodyPr wrap="square">
            <a:spAutoFit/>
          </a:bodyPr>
          <a:lstStyle/>
          <a:p>
            <a:r>
              <a:rPr lang="ja-JP" altLang="en-US" sz="1100" dirty="0"/>
              <a:t>https://sem-technology.info/blog/posts/00120/</a:t>
            </a:r>
          </a:p>
        </p:txBody>
      </p:sp>
      <p:pic>
        <p:nvPicPr>
          <p:cNvPr id="10" name="図 9" descr="グラフ, 折れ線グラフ&#10;&#10;AI によって生成されたコンテンツは間違っている可能性があります。">
            <a:extLst>
              <a:ext uri="{FF2B5EF4-FFF2-40B4-BE49-F238E27FC236}">
                <a16:creationId xmlns:a16="http://schemas.microsoft.com/office/drawing/2014/main" id="{803F28FB-1CA4-4437-FDCF-DC9F346501A0}"/>
              </a:ext>
            </a:extLst>
          </p:cNvPr>
          <p:cNvPicPr>
            <a:picLocks noChangeAspect="1"/>
          </p:cNvPicPr>
          <p:nvPr/>
        </p:nvPicPr>
        <p:blipFill>
          <a:blip r:embed="rId3"/>
          <a:stretch>
            <a:fillRect/>
          </a:stretch>
        </p:blipFill>
        <p:spPr>
          <a:xfrm>
            <a:off x="7128933" y="3493797"/>
            <a:ext cx="4504586" cy="2799743"/>
          </a:xfrm>
          <a:prstGeom prst="rect">
            <a:avLst/>
          </a:prstGeom>
        </p:spPr>
      </p:pic>
      <p:pic>
        <p:nvPicPr>
          <p:cNvPr id="2" name="図 1" descr="アイコン&#10;&#10;AI によって生成されたコンテンツは間違っている可能性があります。">
            <a:extLst>
              <a:ext uri="{FF2B5EF4-FFF2-40B4-BE49-F238E27FC236}">
                <a16:creationId xmlns:a16="http://schemas.microsoft.com/office/drawing/2014/main" id="{29C8C324-CD30-B79A-D311-C57DBF2F0271}"/>
              </a:ext>
            </a:extLst>
          </p:cNvPr>
          <p:cNvPicPr>
            <a:picLocks noChangeAspect="1"/>
          </p:cNvPicPr>
          <p:nvPr/>
        </p:nvPicPr>
        <p:blipFill>
          <a:blip r:embed="rId4"/>
          <a:stretch>
            <a:fillRect/>
          </a:stretch>
        </p:blipFill>
        <p:spPr>
          <a:xfrm>
            <a:off x="8046808" y="211963"/>
            <a:ext cx="772306" cy="547875"/>
          </a:xfrm>
          <a:prstGeom prst="rect">
            <a:avLst/>
          </a:prstGeom>
        </p:spPr>
      </p:pic>
      <p:pic>
        <p:nvPicPr>
          <p:cNvPr id="6" name="図 5" descr="ダイアグラム&#10;&#10;AI によって生成されたコンテンツは間違っている可能性があります。">
            <a:extLst>
              <a:ext uri="{FF2B5EF4-FFF2-40B4-BE49-F238E27FC236}">
                <a16:creationId xmlns:a16="http://schemas.microsoft.com/office/drawing/2014/main" id="{E38DB527-526C-F3A4-B611-24F185AD7A55}"/>
              </a:ext>
            </a:extLst>
          </p:cNvPr>
          <p:cNvPicPr>
            <a:picLocks noChangeAspect="1"/>
          </p:cNvPicPr>
          <p:nvPr/>
        </p:nvPicPr>
        <p:blipFill>
          <a:blip r:embed="rId5"/>
          <a:stretch>
            <a:fillRect/>
          </a:stretch>
        </p:blipFill>
        <p:spPr>
          <a:xfrm>
            <a:off x="558481" y="3386210"/>
            <a:ext cx="5389473" cy="3031579"/>
          </a:xfrm>
          <a:prstGeom prst="rect">
            <a:avLst/>
          </a:prstGeom>
        </p:spPr>
      </p:pic>
    </p:spTree>
    <p:extLst>
      <p:ext uri="{BB962C8B-B14F-4D97-AF65-F5344CB8AC3E}">
        <p14:creationId xmlns:p14="http://schemas.microsoft.com/office/powerpoint/2010/main" val="3424528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9"/>
          <p:cNvSpPr txBox="1">
            <a:spLocks noGrp="1"/>
          </p:cNvSpPr>
          <p:nvPr>
            <p:ph type="title"/>
          </p:nvPr>
        </p:nvSpPr>
        <p:spPr>
          <a:prstGeom prst="rect">
            <a:avLst/>
          </a:prstGeom>
          <a:noFill/>
          <a:ln>
            <a:noFill/>
          </a:ln>
        </p:spPr>
        <p:txBody>
          <a:bodyPr spcFirstLastPara="1" wrap="square" lIns="36000" tIns="36000" rIns="36000" bIns="36000" anchor="ctr" anchorCtr="0">
            <a:noAutofit/>
          </a:bodyPr>
          <a:lstStyle/>
          <a:p>
            <a:pPr marL="0" lvl="0" indent="0" algn="l" rtl="0">
              <a:lnSpc>
                <a:spcPct val="100000"/>
              </a:lnSpc>
              <a:spcBef>
                <a:spcPts val="0"/>
              </a:spcBef>
              <a:spcAft>
                <a:spcPts val="0"/>
              </a:spcAft>
              <a:buClr>
                <a:schemeClr val="dk1"/>
              </a:buClr>
              <a:buSzPts val="2400"/>
              <a:buFont typeface="Arial"/>
              <a:buNone/>
            </a:pPr>
            <a:r>
              <a:rPr lang="en-US" altLang="ja-JP" dirty="0"/>
              <a:t>Google</a:t>
            </a:r>
            <a:r>
              <a:rPr lang="ja-JP" altLang="en-US" dirty="0"/>
              <a:t>タグマネージャーの活用について②</a:t>
            </a:r>
            <a:endParaRPr dirty="0"/>
          </a:p>
        </p:txBody>
      </p:sp>
      <p:sp>
        <p:nvSpPr>
          <p:cNvPr id="276" name="Google Shape;276;p9"/>
          <p:cNvSpPr txBox="1">
            <a:spLocks noGrp="1"/>
          </p:cNvSpPr>
          <p:nvPr>
            <p:ph type="sldNum" idx="12"/>
          </p:nvPr>
        </p:nvSpPr>
        <p:spPr>
          <a:prstGeom prst="rect">
            <a:avLst/>
          </a:prstGeom>
          <a:noFill/>
          <a:ln>
            <a:noFill/>
          </a:ln>
        </p:spPr>
        <p:txBody>
          <a:bodyPr spcFirstLastPara="1" wrap="square" lIns="36000" tIns="36000" rIns="36000" bIns="36000" anchor="ctr"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ltLang="ja-JP"/>
              <a:t>3</a:t>
            </a:fld>
            <a:endParaRPr dirty="0"/>
          </a:p>
        </p:txBody>
      </p:sp>
      <p:sp>
        <p:nvSpPr>
          <p:cNvPr id="25" name="正方形/長方形 24">
            <a:extLst>
              <a:ext uri="{FF2B5EF4-FFF2-40B4-BE49-F238E27FC236}">
                <a16:creationId xmlns:a16="http://schemas.microsoft.com/office/drawing/2014/main" id="{9DACFF9B-2FD5-093C-F118-92E0726F5038}"/>
              </a:ext>
            </a:extLst>
          </p:cNvPr>
          <p:cNvSpPr/>
          <p:nvPr/>
        </p:nvSpPr>
        <p:spPr>
          <a:xfrm>
            <a:off x="350874" y="792271"/>
            <a:ext cx="11404521" cy="595109"/>
          </a:xfrm>
          <a:prstGeom prst="rect">
            <a:avLst/>
          </a:prstGeom>
          <a:solidFill>
            <a:srgbClr val="E7F5FF"/>
          </a:solidFill>
          <a:ln w="12700">
            <a:solidFill>
              <a:srgbClr val="0168B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2575F1E9-3580-423D-F7AA-DD5B050CC060}"/>
              </a:ext>
            </a:extLst>
          </p:cNvPr>
          <p:cNvSpPr txBox="1"/>
          <p:nvPr/>
        </p:nvSpPr>
        <p:spPr>
          <a:xfrm>
            <a:off x="494270" y="935936"/>
            <a:ext cx="9499918" cy="338554"/>
          </a:xfrm>
          <a:prstGeom prst="rect">
            <a:avLst/>
          </a:prstGeom>
          <a:noFill/>
        </p:spPr>
        <p:txBody>
          <a:bodyPr wrap="square" rtlCol="0">
            <a:spAutoFit/>
          </a:bodyPr>
          <a:lstStyle/>
          <a:p>
            <a:r>
              <a:rPr kumimoji="1" lang="en-US" altLang="ja-JP" sz="1600" dirty="0">
                <a:latin typeface="BIZ UDPゴシック" panose="020B0400000000000000" pitchFamily="50" charset="-128"/>
                <a:ea typeface="BIZ UDPゴシック" panose="020B0400000000000000" pitchFamily="50" charset="-128"/>
              </a:rPr>
              <a:t>Google</a:t>
            </a:r>
            <a:r>
              <a:rPr kumimoji="1" lang="ja-JP" altLang="en-US" sz="1600" dirty="0">
                <a:latin typeface="BIZ UDPゴシック" panose="020B0400000000000000" pitchFamily="50" charset="-128"/>
                <a:ea typeface="BIZ UDPゴシック" panose="020B0400000000000000" pitchFamily="50" charset="-128"/>
              </a:rPr>
              <a:t>タグマネージャーを活用することで、以下のような比較的高度な分析が行いやすくなります</a:t>
            </a:r>
          </a:p>
        </p:txBody>
      </p:sp>
      <p:sp>
        <p:nvSpPr>
          <p:cNvPr id="6" name="正方形/長方形 5">
            <a:extLst>
              <a:ext uri="{FF2B5EF4-FFF2-40B4-BE49-F238E27FC236}">
                <a16:creationId xmlns:a16="http://schemas.microsoft.com/office/drawing/2014/main" id="{D831CC20-FC44-E8DC-6281-A7DFC5EF5973}"/>
              </a:ext>
            </a:extLst>
          </p:cNvPr>
          <p:cNvSpPr/>
          <p:nvPr/>
        </p:nvSpPr>
        <p:spPr>
          <a:xfrm>
            <a:off x="6254108" y="1482811"/>
            <a:ext cx="5501287" cy="24122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41CBD750-A9CC-71C9-8BBD-862324E9B6B6}"/>
              </a:ext>
            </a:extLst>
          </p:cNvPr>
          <p:cNvSpPr txBox="1"/>
          <p:nvPr/>
        </p:nvSpPr>
        <p:spPr>
          <a:xfrm>
            <a:off x="6332486" y="1531045"/>
            <a:ext cx="2486628" cy="369332"/>
          </a:xfrm>
          <a:prstGeom prst="rect">
            <a:avLst/>
          </a:prstGeom>
          <a:no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□フォーム送信数</a:t>
            </a:r>
          </a:p>
        </p:txBody>
      </p:sp>
      <p:sp>
        <p:nvSpPr>
          <p:cNvPr id="10" name="正方形/長方形 9">
            <a:extLst>
              <a:ext uri="{FF2B5EF4-FFF2-40B4-BE49-F238E27FC236}">
                <a16:creationId xmlns:a16="http://schemas.microsoft.com/office/drawing/2014/main" id="{D84F97CF-E360-DE15-F90D-CD078588F372}"/>
              </a:ext>
            </a:extLst>
          </p:cNvPr>
          <p:cNvSpPr/>
          <p:nvPr/>
        </p:nvSpPr>
        <p:spPr>
          <a:xfrm>
            <a:off x="6254108" y="4168865"/>
            <a:ext cx="5501287" cy="24122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6D3EF373-3028-9940-1599-5989BC522D0D}"/>
              </a:ext>
            </a:extLst>
          </p:cNvPr>
          <p:cNvSpPr txBox="1"/>
          <p:nvPr/>
        </p:nvSpPr>
        <p:spPr>
          <a:xfrm>
            <a:off x="6332486" y="4238723"/>
            <a:ext cx="1608555" cy="307777"/>
          </a:xfrm>
          <a:prstGeom prst="rect">
            <a:avLst/>
          </a:prstGeom>
          <a:no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□動画再生</a:t>
            </a:r>
          </a:p>
        </p:txBody>
      </p:sp>
      <p:sp>
        <p:nvSpPr>
          <p:cNvPr id="13" name="正方形/長方形 12">
            <a:extLst>
              <a:ext uri="{FF2B5EF4-FFF2-40B4-BE49-F238E27FC236}">
                <a16:creationId xmlns:a16="http://schemas.microsoft.com/office/drawing/2014/main" id="{1693BD78-D888-42B1-05B2-313312CCDA9A}"/>
              </a:ext>
            </a:extLst>
          </p:cNvPr>
          <p:cNvSpPr/>
          <p:nvPr/>
        </p:nvSpPr>
        <p:spPr>
          <a:xfrm>
            <a:off x="350874" y="1482811"/>
            <a:ext cx="5501287" cy="24122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AE93593-BAE5-1F50-00A1-48A3DB260F55}"/>
              </a:ext>
            </a:extLst>
          </p:cNvPr>
          <p:cNvSpPr txBox="1"/>
          <p:nvPr/>
        </p:nvSpPr>
        <p:spPr>
          <a:xfrm>
            <a:off x="429252" y="1531045"/>
            <a:ext cx="2822482" cy="369332"/>
          </a:xfrm>
          <a:prstGeom prst="rect">
            <a:avLst/>
          </a:prstGeom>
          <a:no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□スクロール率</a:t>
            </a:r>
          </a:p>
        </p:txBody>
      </p:sp>
      <p:sp>
        <p:nvSpPr>
          <p:cNvPr id="15" name="正方形/長方形 14">
            <a:extLst>
              <a:ext uri="{FF2B5EF4-FFF2-40B4-BE49-F238E27FC236}">
                <a16:creationId xmlns:a16="http://schemas.microsoft.com/office/drawing/2014/main" id="{38A87022-9C4A-B0FE-AF71-59942268A5CB}"/>
              </a:ext>
            </a:extLst>
          </p:cNvPr>
          <p:cNvSpPr/>
          <p:nvPr/>
        </p:nvSpPr>
        <p:spPr>
          <a:xfrm>
            <a:off x="350874" y="4120817"/>
            <a:ext cx="5501287" cy="24122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683BFA6E-3800-9784-9346-52F2A232B1AF}"/>
              </a:ext>
            </a:extLst>
          </p:cNvPr>
          <p:cNvSpPr txBox="1"/>
          <p:nvPr/>
        </p:nvSpPr>
        <p:spPr>
          <a:xfrm>
            <a:off x="429252" y="4169051"/>
            <a:ext cx="2495487" cy="369332"/>
          </a:xfrm>
          <a:prstGeom prst="rect">
            <a:avLst/>
          </a:prstGeom>
          <a:no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□クリックイベント</a:t>
            </a:r>
          </a:p>
        </p:txBody>
      </p:sp>
      <p:pic>
        <p:nvPicPr>
          <p:cNvPr id="20" name="図 19" descr="アイコン&#10;&#10;AI によって生成されたコンテンツは間違っている可能性があります。">
            <a:extLst>
              <a:ext uri="{FF2B5EF4-FFF2-40B4-BE49-F238E27FC236}">
                <a16:creationId xmlns:a16="http://schemas.microsoft.com/office/drawing/2014/main" id="{F39AD4A2-E12D-9380-D519-4B9AB59EB41C}"/>
              </a:ext>
            </a:extLst>
          </p:cNvPr>
          <p:cNvPicPr>
            <a:picLocks noChangeAspect="1"/>
          </p:cNvPicPr>
          <p:nvPr/>
        </p:nvPicPr>
        <p:blipFill>
          <a:blip r:embed="rId3"/>
          <a:stretch>
            <a:fillRect/>
          </a:stretch>
        </p:blipFill>
        <p:spPr>
          <a:xfrm>
            <a:off x="8046808" y="211963"/>
            <a:ext cx="772306" cy="547875"/>
          </a:xfrm>
          <a:prstGeom prst="rect">
            <a:avLst/>
          </a:prstGeom>
        </p:spPr>
      </p:pic>
      <p:pic>
        <p:nvPicPr>
          <p:cNvPr id="3" name="図 2" descr="グラフィカル ユーザー インターフェイス, ダイアグラム&#10;&#10;AI によって生成されたコンテンツは間違っている可能性があります。">
            <a:extLst>
              <a:ext uri="{FF2B5EF4-FFF2-40B4-BE49-F238E27FC236}">
                <a16:creationId xmlns:a16="http://schemas.microsoft.com/office/drawing/2014/main" id="{907F6011-10CC-1F3D-995A-56FD04CB9F6A}"/>
              </a:ext>
            </a:extLst>
          </p:cNvPr>
          <p:cNvPicPr>
            <a:picLocks noChangeAspect="1"/>
          </p:cNvPicPr>
          <p:nvPr/>
        </p:nvPicPr>
        <p:blipFill>
          <a:blip r:embed="rId4"/>
          <a:srcRect l="15047" r="16940"/>
          <a:stretch/>
        </p:blipFill>
        <p:spPr>
          <a:xfrm>
            <a:off x="3653681" y="1566718"/>
            <a:ext cx="2080325" cy="2244458"/>
          </a:xfrm>
          <a:prstGeom prst="rect">
            <a:avLst/>
          </a:prstGeom>
        </p:spPr>
      </p:pic>
      <p:sp>
        <p:nvSpPr>
          <p:cNvPr id="5" name="テキスト ボックス 4">
            <a:extLst>
              <a:ext uri="{FF2B5EF4-FFF2-40B4-BE49-F238E27FC236}">
                <a16:creationId xmlns:a16="http://schemas.microsoft.com/office/drawing/2014/main" id="{7F0165CF-1FD3-E183-E8C7-F06262A387E8}"/>
              </a:ext>
            </a:extLst>
          </p:cNvPr>
          <p:cNvSpPr txBox="1"/>
          <p:nvPr/>
        </p:nvSpPr>
        <p:spPr>
          <a:xfrm>
            <a:off x="604097" y="1887056"/>
            <a:ext cx="2931429" cy="129266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サイトの何％までスクロールされて、離脱するユーザが多いか？</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sz="1100" dirty="0">
                <a:solidFill>
                  <a:srgbClr val="0168B7"/>
                </a:solidFill>
                <a:latin typeface="BIZ UDPゴシック" panose="020B0400000000000000" pitchFamily="50" charset="-128"/>
                <a:ea typeface="BIZ UDPゴシック" panose="020B0400000000000000" pitchFamily="50" charset="-128"/>
              </a:rPr>
              <a:t>∟</a:t>
            </a:r>
            <a:r>
              <a:rPr kumimoji="1" lang="en-US" altLang="ja-JP" sz="1100" dirty="0">
                <a:solidFill>
                  <a:srgbClr val="0168B7"/>
                </a:solidFill>
                <a:latin typeface="BIZ UDPゴシック" panose="020B0400000000000000" pitchFamily="50" charset="-128"/>
                <a:ea typeface="BIZ UDPゴシック" panose="020B0400000000000000" pitchFamily="50" charset="-128"/>
              </a:rPr>
              <a:t>(</a:t>
            </a:r>
            <a:r>
              <a:rPr kumimoji="1" lang="ja-JP" altLang="en-US" sz="1100" dirty="0">
                <a:solidFill>
                  <a:srgbClr val="0168B7"/>
                </a:solidFill>
                <a:latin typeface="BIZ UDPゴシック" panose="020B0400000000000000" pitchFamily="50" charset="-128"/>
                <a:ea typeface="BIZ UDPゴシック" panose="020B0400000000000000" pitchFamily="50" charset="-128"/>
              </a:rPr>
              <a:t>計測活用例</a:t>
            </a:r>
            <a:r>
              <a:rPr kumimoji="1" lang="en-US" altLang="ja-JP" sz="1100" dirty="0">
                <a:solidFill>
                  <a:srgbClr val="0168B7"/>
                </a:solidFill>
                <a:latin typeface="BIZ UDPゴシック" panose="020B0400000000000000" pitchFamily="50" charset="-128"/>
                <a:ea typeface="BIZ UDPゴシック" panose="020B0400000000000000" pitchFamily="50" charset="-128"/>
              </a:rPr>
              <a:t>)</a:t>
            </a:r>
            <a:r>
              <a:rPr kumimoji="1" lang="ja-JP" altLang="en-US" sz="1100" dirty="0">
                <a:solidFill>
                  <a:srgbClr val="0168B7"/>
                </a:solidFill>
                <a:latin typeface="BIZ UDPゴシック" panose="020B0400000000000000" pitchFamily="50" charset="-128"/>
                <a:ea typeface="BIZ UDPゴシック" panose="020B0400000000000000" pitchFamily="50" charset="-128"/>
              </a:rPr>
              <a:t>サイト冒頭での離脱が多ければ、下まで読みたくなる引き込まれる表現を加えるなどの改善策を実行</a:t>
            </a:r>
          </a:p>
        </p:txBody>
      </p:sp>
      <p:pic>
        <p:nvPicPr>
          <p:cNvPr id="8" name="図 7">
            <a:extLst>
              <a:ext uri="{FF2B5EF4-FFF2-40B4-BE49-F238E27FC236}">
                <a16:creationId xmlns:a16="http://schemas.microsoft.com/office/drawing/2014/main" id="{753FE6A5-2A8D-75ED-15E8-9E5CAF2C2206}"/>
              </a:ext>
            </a:extLst>
          </p:cNvPr>
          <p:cNvPicPr>
            <a:picLocks noChangeAspect="1"/>
          </p:cNvPicPr>
          <p:nvPr/>
        </p:nvPicPr>
        <p:blipFill>
          <a:blip r:embed="rId5"/>
          <a:stretch>
            <a:fillRect/>
          </a:stretch>
        </p:blipFill>
        <p:spPr>
          <a:xfrm>
            <a:off x="9557961" y="1632143"/>
            <a:ext cx="2029942" cy="1791125"/>
          </a:xfrm>
          <a:prstGeom prst="rect">
            <a:avLst/>
          </a:prstGeom>
        </p:spPr>
      </p:pic>
      <p:sp>
        <p:nvSpPr>
          <p:cNvPr id="11" name="テキスト ボックス 10">
            <a:extLst>
              <a:ext uri="{FF2B5EF4-FFF2-40B4-BE49-F238E27FC236}">
                <a16:creationId xmlns:a16="http://schemas.microsoft.com/office/drawing/2014/main" id="{6D859672-966F-DD76-B3D5-C2C8CBCD28CE}"/>
              </a:ext>
            </a:extLst>
          </p:cNvPr>
          <p:cNvSpPr txBox="1"/>
          <p:nvPr/>
        </p:nvSpPr>
        <p:spPr>
          <a:xfrm>
            <a:off x="6444344" y="1887056"/>
            <a:ext cx="3008554" cy="1585049"/>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申し込みフォームや資料請求フォームが送信された件数は何件か？</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sz="1100" dirty="0">
                <a:solidFill>
                  <a:srgbClr val="0168B7"/>
                </a:solidFill>
                <a:latin typeface="BIZ UDPゴシック" panose="020B0400000000000000" pitchFamily="50" charset="-128"/>
                <a:ea typeface="BIZ UDPゴシック" panose="020B0400000000000000" pitchFamily="50" charset="-128"/>
              </a:rPr>
              <a:t>∟</a:t>
            </a:r>
            <a:r>
              <a:rPr kumimoji="1" lang="en-US" altLang="ja-JP" sz="1100" dirty="0">
                <a:solidFill>
                  <a:srgbClr val="0168B7"/>
                </a:solidFill>
                <a:latin typeface="BIZ UDPゴシック" panose="020B0400000000000000" pitchFamily="50" charset="-128"/>
                <a:ea typeface="BIZ UDPゴシック" panose="020B0400000000000000" pitchFamily="50" charset="-128"/>
              </a:rPr>
              <a:t>(</a:t>
            </a:r>
            <a:r>
              <a:rPr kumimoji="1" lang="ja-JP" altLang="en-US" sz="1100" dirty="0">
                <a:solidFill>
                  <a:srgbClr val="0168B7"/>
                </a:solidFill>
                <a:latin typeface="BIZ UDPゴシック" panose="020B0400000000000000" pitchFamily="50" charset="-128"/>
                <a:ea typeface="BIZ UDPゴシック" panose="020B0400000000000000" pitchFamily="50" charset="-128"/>
              </a:rPr>
              <a:t>計測活用例</a:t>
            </a:r>
            <a:r>
              <a:rPr kumimoji="1" lang="en-US" altLang="ja-JP" sz="1100" dirty="0">
                <a:solidFill>
                  <a:srgbClr val="0168B7"/>
                </a:solidFill>
                <a:latin typeface="BIZ UDPゴシック" panose="020B0400000000000000" pitchFamily="50" charset="-128"/>
                <a:ea typeface="BIZ UDPゴシック" panose="020B0400000000000000" pitchFamily="50" charset="-128"/>
              </a:rPr>
              <a:t>)</a:t>
            </a:r>
            <a:r>
              <a:rPr kumimoji="1" lang="ja-JP" altLang="en-US" sz="1100" dirty="0">
                <a:solidFill>
                  <a:srgbClr val="0168B7"/>
                </a:solidFill>
                <a:latin typeface="BIZ UDPゴシック" panose="020B0400000000000000" pitchFamily="50" charset="-128"/>
                <a:ea typeface="BIZ UDPゴシック" panose="020B0400000000000000" pitchFamily="50" charset="-128"/>
              </a:rPr>
              <a:t>会社案内パンフレットや採用パンフレットの資料請求フォームを設置し、計測。エントリーよりも比較的ハードルが低いアクションとなるため、見込みユーザのボリュームを把握することが可能。</a:t>
            </a:r>
          </a:p>
        </p:txBody>
      </p:sp>
      <p:pic>
        <p:nvPicPr>
          <p:cNvPr id="22" name="図 21"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5CD1A320-3EBE-A5C0-7855-1487ED3FD393}"/>
              </a:ext>
            </a:extLst>
          </p:cNvPr>
          <p:cNvPicPr>
            <a:picLocks noChangeAspect="1"/>
          </p:cNvPicPr>
          <p:nvPr/>
        </p:nvPicPr>
        <p:blipFill>
          <a:blip r:embed="rId6"/>
          <a:stretch>
            <a:fillRect/>
          </a:stretch>
        </p:blipFill>
        <p:spPr>
          <a:xfrm>
            <a:off x="2924739" y="4215421"/>
            <a:ext cx="3119783" cy="1517238"/>
          </a:xfrm>
          <a:prstGeom prst="rect">
            <a:avLst/>
          </a:prstGeom>
          <a:ln>
            <a:solidFill>
              <a:schemeClr val="tx1"/>
            </a:solidFill>
          </a:ln>
        </p:spPr>
      </p:pic>
      <p:sp>
        <p:nvSpPr>
          <p:cNvPr id="23" name="四角形: 角を丸くする 22">
            <a:extLst>
              <a:ext uri="{FF2B5EF4-FFF2-40B4-BE49-F238E27FC236}">
                <a16:creationId xmlns:a16="http://schemas.microsoft.com/office/drawing/2014/main" id="{FF40A54A-8BBB-D0AD-46B4-97EEAD2F44C7}"/>
              </a:ext>
            </a:extLst>
          </p:cNvPr>
          <p:cNvSpPr/>
          <p:nvPr/>
        </p:nvSpPr>
        <p:spPr>
          <a:xfrm>
            <a:off x="5258485" y="4278521"/>
            <a:ext cx="713433" cy="214547"/>
          </a:xfrm>
          <a:prstGeom prst="roundRect">
            <a:avLst/>
          </a:prstGeom>
          <a:solidFill>
            <a:srgbClr val="8989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BIZ UDPゴシック" panose="020B0400000000000000" pitchFamily="50" charset="-128"/>
                <a:ea typeface="BIZ UDPゴシック" panose="020B0400000000000000" pitchFamily="50" charset="-128"/>
              </a:rPr>
              <a:t>ボタン</a:t>
            </a:r>
            <a:r>
              <a:rPr kumimoji="1" lang="en-US" altLang="ja-JP" sz="900" dirty="0">
                <a:latin typeface="BIZ UDPゴシック" panose="020B0400000000000000" pitchFamily="50" charset="-128"/>
                <a:ea typeface="BIZ UDPゴシック" panose="020B0400000000000000" pitchFamily="50" charset="-128"/>
              </a:rPr>
              <a:t>A</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97E7BD2A-754F-D5E9-77AA-4E6F2487C39E}"/>
              </a:ext>
            </a:extLst>
          </p:cNvPr>
          <p:cNvSpPr/>
          <p:nvPr/>
        </p:nvSpPr>
        <p:spPr>
          <a:xfrm>
            <a:off x="3906499" y="5458743"/>
            <a:ext cx="1201937" cy="166442"/>
          </a:xfrm>
          <a:prstGeom prst="roundRect">
            <a:avLst/>
          </a:prstGeom>
          <a:solidFill>
            <a:srgbClr val="8989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BIZ UDPゴシック" panose="020B0400000000000000" pitchFamily="50" charset="-128"/>
                <a:ea typeface="BIZ UDPゴシック" panose="020B0400000000000000" pitchFamily="50" charset="-128"/>
              </a:rPr>
              <a:t>ボタン</a:t>
            </a:r>
            <a:r>
              <a:rPr kumimoji="1" lang="en-US" altLang="ja-JP" sz="900" dirty="0">
                <a:latin typeface="BIZ UDPゴシック" panose="020B0400000000000000" pitchFamily="50" charset="-128"/>
                <a:ea typeface="BIZ UDPゴシック" panose="020B0400000000000000" pitchFamily="50" charset="-128"/>
              </a:rPr>
              <a:t>B</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3349AD9E-F15B-4B25-FBA7-BC09BE55158D}"/>
              </a:ext>
            </a:extLst>
          </p:cNvPr>
          <p:cNvSpPr/>
          <p:nvPr/>
        </p:nvSpPr>
        <p:spPr>
          <a:xfrm>
            <a:off x="5140330" y="4215421"/>
            <a:ext cx="964649" cy="33860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F73588DF-5710-7B95-0B03-E47FE3B06268}"/>
              </a:ext>
            </a:extLst>
          </p:cNvPr>
          <p:cNvSpPr/>
          <p:nvPr/>
        </p:nvSpPr>
        <p:spPr>
          <a:xfrm>
            <a:off x="3819915" y="5394053"/>
            <a:ext cx="1320415" cy="27052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91F4F0A7-F3EA-E3DC-C183-7947EEECC618}"/>
              </a:ext>
            </a:extLst>
          </p:cNvPr>
          <p:cNvSpPr txBox="1"/>
          <p:nvPr/>
        </p:nvSpPr>
        <p:spPr>
          <a:xfrm>
            <a:off x="604097" y="4567230"/>
            <a:ext cx="2503987" cy="141577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どのボタンが</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何回クリックされているか？</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sz="1100" dirty="0">
                <a:solidFill>
                  <a:srgbClr val="0168B7"/>
                </a:solidFill>
                <a:latin typeface="BIZ UDPゴシック" panose="020B0400000000000000" pitchFamily="50" charset="-128"/>
                <a:ea typeface="BIZ UDPゴシック" panose="020B0400000000000000" pitchFamily="50" charset="-128"/>
              </a:rPr>
              <a:t>∟</a:t>
            </a:r>
            <a:r>
              <a:rPr kumimoji="1" lang="en-US" altLang="ja-JP" sz="1100" dirty="0">
                <a:solidFill>
                  <a:srgbClr val="0168B7"/>
                </a:solidFill>
                <a:latin typeface="BIZ UDPゴシック" panose="020B0400000000000000" pitchFamily="50" charset="-128"/>
                <a:ea typeface="BIZ UDPゴシック" panose="020B0400000000000000" pitchFamily="50" charset="-128"/>
              </a:rPr>
              <a:t>(</a:t>
            </a:r>
            <a:r>
              <a:rPr kumimoji="1" lang="ja-JP" altLang="en-US" sz="1100" dirty="0">
                <a:solidFill>
                  <a:srgbClr val="0168B7"/>
                </a:solidFill>
                <a:latin typeface="BIZ UDPゴシック" panose="020B0400000000000000" pitchFamily="50" charset="-128"/>
                <a:ea typeface="BIZ UDPゴシック" panose="020B0400000000000000" pitchFamily="50" charset="-128"/>
              </a:rPr>
              <a:t>計測活用例</a:t>
            </a:r>
            <a:r>
              <a:rPr kumimoji="1" lang="en-US" altLang="ja-JP" sz="1100" dirty="0">
                <a:solidFill>
                  <a:srgbClr val="0168B7"/>
                </a:solidFill>
                <a:latin typeface="BIZ UDPゴシック" panose="020B0400000000000000" pitchFamily="50" charset="-128"/>
                <a:ea typeface="BIZ UDPゴシック" panose="020B0400000000000000" pitchFamily="50" charset="-128"/>
              </a:rPr>
              <a:t>)</a:t>
            </a:r>
            <a:r>
              <a:rPr kumimoji="1" lang="ja-JP" altLang="en-US" sz="1100" dirty="0">
                <a:solidFill>
                  <a:srgbClr val="0168B7"/>
                </a:solidFill>
                <a:latin typeface="BIZ UDPゴシック" panose="020B0400000000000000" pitchFamily="50" charset="-128"/>
                <a:ea typeface="BIZ UDPゴシック" panose="020B0400000000000000" pitchFamily="50" charset="-128"/>
              </a:rPr>
              <a:t>事例コンテンツを</a:t>
            </a:r>
            <a:endParaRPr kumimoji="1" lang="en-US" altLang="ja-JP" sz="1100" dirty="0">
              <a:solidFill>
                <a:srgbClr val="0168B7"/>
              </a:solidFill>
              <a:latin typeface="BIZ UDPゴシック" panose="020B0400000000000000" pitchFamily="50" charset="-128"/>
              <a:ea typeface="BIZ UDPゴシック" panose="020B0400000000000000" pitchFamily="50" charset="-128"/>
            </a:endParaRPr>
          </a:p>
          <a:p>
            <a:r>
              <a:rPr kumimoji="1" lang="ja-JP" altLang="en-US" sz="1100" dirty="0">
                <a:solidFill>
                  <a:srgbClr val="0168B7"/>
                </a:solidFill>
                <a:latin typeface="BIZ UDPゴシック" panose="020B0400000000000000" pitchFamily="50" charset="-128"/>
                <a:ea typeface="BIZ UDPゴシック" panose="020B0400000000000000" pitchFamily="50" charset="-128"/>
              </a:rPr>
              <a:t>読んだ後のボタンと、固定ボタン</a:t>
            </a:r>
            <a:endParaRPr kumimoji="1" lang="en-US" altLang="ja-JP" sz="1100" dirty="0">
              <a:solidFill>
                <a:srgbClr val="0168B7"/>
              </a:solidFill>
              <a:latin typeface="BIZ UDPゴシック" panose="020B0400000000000000" pitchFamily="50" charset="-128"/>
              <a:ea typeface="BIZ UDPゴシック" panose="020B0400000000000000" pitchFamily="50" charset="-128"/>
            </a:endParaRPr>
          </a:p>
          <a:p>
            <a:r>
              <a:rPr kumimoji="1" lang="ja-JP" altLang="en-US" sz="1100" dirty="0">
                <a:solidFill>
                  <a:srgbClr val="0168B7"/>
                </a:solidFill>
                <a:latin typeface="BIZ UDPゴシック" panose="020B0400000000000000" pitchFamily="50" charset="-128"/>
                <a:ea typeface="BIZ UDPゴシック" panose="020B0400000000000000" pitchFamily="50" charset="-128"/>
              </a:rPr>
              <a:t>では、どちらがエントリーに</a:t>
            </a:r>
            <a:endParaRPr kumimoji="1" lang="en-US" altLang="ja-JP" sz="1100" dirty="0">
              <a:solidFill>
                <a:srgbClr val="0168B7"/>
              </a:solidFill>
              <a:latin typeface="BIZ UDPゴシック" panose="020B0400000000000000" pitchFamily="50" charset="-128"/>
              <a:ea typeface="BIZ UDPゴシック" panose="020B0400000000000000" pitchFamily="50" charset="-128"/>
            </a:endParaRPr>
          </a:p>
          <a:p>
            <a:r>
              <a:rPr kumimoji="1" lang="ja-JP" altLang="en-US" sz="1100" dirty="0">
                <a:solidFill>
                  <a:srgbClr val="0168B7"/>
                </a:solidFill>
                <a:latin typeface="BIZ UDPゴシック" panose="020B0400000000000000" pitchFamily="50" charset="-128"/>
                <a:ea typeface="BIZ UDPゴシック" panose="020B0400000000000000" pitchFamily="50" charset="-128"/>
              </a:rPr>
              <a:t>繋がりやすいか</a:t>
            </a:r>
          </a:p>
        </p:txBody>
      </p:sp>
      <p:sp>
        <p:nvSpPr>
          <p:cNvPr id="30" name="テキスト ボックス 29">
            <a:extLst>
              <a:ext uri="{FF2B5EF4-FFF2-40B4-BE49-F238E27FC236}">
                <a16:creationId xmlns:a16="http://schemas.microsoft.com/office/drawing/2014/main" id="{B7A8FCD7-82ED-3093-23DB-48FD717295BC}"/>
              </a:ext>
            </a:extLst>
          </p:cNvPr>
          <p:cNvSpPr txBox="1"/>
          <p:nvPr/>
        </p:nvSpPr>
        <p:spPr>
          <a:xfrm>
            <a:off x="6500764" y="4602066"/>
            <a:ext cx="3057197" cy="1985159"/>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サイト上の動画が</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・何件再生されたか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・何秒時点で視聴離脱があったか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・何秒時点で停止されたか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sz="1100" dirty="0">
                <a:solidFill>
                  <a:srgbClr val="0168B7"/>
                </a:solidFill>
                <a:latin typeface="BIZ UDPゴシック" panose="020B0400000000000000" pitchFamily="50" charset="-128"/>
                <a:ea typeface="BIZ UDPゴシック" panose="020B0400000000000000" pitchFamily="50" charset="-128"/>
              </a:rPr>
              <a:t>∟</a:t>
            </a:r>
            <a:r>
              <a:rPr kumimoji="1" lang="en-US" altLang="ja-JP" sz="1100" dirty="0">
                <a:solidFill>
                  <a:srgbClr val="0168B7"/>
                </a:solidFill>
                <a:latin typeface="BIZ UDPゴシック" panose="020B0400000000000000" pitchFamily="50" charset="-128"/>
                <a:ea typeface="BIZ UDPゴシック" panose="020B0400000000000000" pitchFamily="50" charset="-128"/>
              </a:rPr>
              <a:t>(</a:t>
            </a:r>
            <a:r>
              <a:rPr kumimoji="1" lang="ja-JP" altLang="en-US" sz="1100" dirty="0">
                <a:solidFill>
                  <a:srgbClr val="0168B7"/>
                </a:solidFill>
                <a:latin typeface="BIZ UDPゴシック" panose="020B0400000000000000" pitchFamily="50" charset="-128"/>
                <a:ea typeface="BIZ UDPゴシック" panose="020B0400000000000000" pitchFamily="50" charset="-128"/>
              </a:rPr>
              <a:t>計測活用例</a:t>
            </a:r>
            <a:r>
              <a:rPr kumimoji="1" lang="en-US" altLang="ja-JP" sz="1100" dirty="0">
                <a:solidFill>
                  <a:srgbClr val="0168B7"/>
                </a:solidFill>
                <a:latin typeface="BIZ UDPゴシック" panose="020B0400000000000000" pitchFamily="50" charset="-128"/>
                <a:ea typeface="BIZ UDPゴシック" panose="020B0400000000000000" pitchFamily="50" charset="-128"/>
              </a:rPr>
              <a:t>)</a:t>
            </a:r>
            <a:r>
              <a:rPr kumimoji="1" lang="ja-JP" altLang="en-US" sz="1100" dirty="0">
                <a:solidFill>
                  <a:srgbClr val="0168B7"/>
                </a:solidFill>
                <a:latin typeface="BIZ UDPゴシック" panose="020B0400000000000000" pitchFamily="50" charset="-128"/>
                <a:ea typeface="BIZ UDPゴシック" panose="020B0400000000000000" pitchFamily="50" charset="-128"/>
              </a:rPr>
              <a:t>停止が多いタイミングの画面キャプチャを取っている可能性が高いと仮説を置き、同コンテンツをサイトに直接掲載</a:t>
            </a:r>
          </a:p>
        </p:txBody>
      </p:sp>
      <p:pic>
        <p:nvPicPr>
          <p:cNvPr id="256" name="図 255">
            <a:extLst>
              <a:ext uri="{FF2B5EF4-FFF2-40B4-BE49-F238E27FC236}">
                <a16:creationId xmlns:a16="http://schemas.microsoft.com/office/drawing/2014/main" id="{CEE81FAD-33E9-8354-15AB-5C3EA36E7352}"/>
              </a:ext>
            </a:extLst>
          </p:cNvPr>
          <p:cNvPicPr>
            <a:picLocks noChangeAspect="1"/>
          </p:cNvPicPr>
          <p:nvPr/>
        </p:nvPicPr>
        <p:blipFill>
          <a:blip r:embed="rId7"/>
          <a:stretch>
            <a:fillRect/>
          </a:stretch>
        </p:blipFill>
        <p:spPr>
          <a:xfrm>
            <a:off x="9490140" y="4287537"/>
            <a:ext cx="2097763" cy="1238849"/>
          </a:xfrm>
          <a:prstGeom prst="rect">
            <a:avLst/>
          </a:prstGeom>
        </p:spPr>
      </p:pic>
      <p:sp>
        <p:nvSpPr>
          <p:cNvPr id="257" name="楕円 256">
            <a:extLst>
              <a:ext uri="{FF2B5EF4-FFF2-40B4-BE49-F238E27FC236}">
                <a16:creationId xmlns:a16="http://schemas.microsoft.com/office/drawing/2014/main" id="{F41B3F2A-61CD-E456-2394-704AD363F879}"/>
              </a:ext>
            </a:extLst>
          </p:cNvPr>
          <p:cNvSpPr/>
          <p:nvPr/>
        </p:nvSpPr>
        <p:spPr>
          <a:xfrm rot="5400000">
            <a:off x="10266575" y="4672256"/>
            <a:ext cx="444969" cy="444969"/>
          </a:xfrm>
          <a:prstGeom prst="ellipse">
            <a:avLst/>
          </a:prstGeom>
          <a:solidFill>
            <a:schemeClr val="bg1">
              <a:lumMod val="65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a:t>
            </a:r>
          </a:p>
        </p:txBody>
      </p:sp>
    </p:spTree>
    <p:extLst>
      <p:ext uri="{BB962C8B-B14F-4D97-AF65-F5344CB8AC3E}">
        <p14:creationId xmlns:p14="http://schemas.microsoft.com/office/powerpoint/2010/main" val="2817869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6517DA5C-BFE6-DB8D-57B2-AB8B4959F84F}"/>
              </a:ext>
            </a:extLst>
          </p:cNvPr>
          <p:cNvSpPr/>
          <p:nvPr/>
        </p:nvSpPr>
        <p:spPr>
          <a:xfrm>
            <a:off x="494269" y="4000832"/>
            <a:ext cx="3781640" cy="165462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0" name="正方形/長方形 9">
            <a:extLst>
              <a:ext uri="{FF2B5EF4-FFF2-40B4-BE49-F238E27FC236}">
                <a16:creationId xmlns:a16="http://schemas.microsoft.com/office/drawing/2014/main" id="{E8ACEA73-A86C-921B-C165-8BC1ADFF9845}"/>
              </a:ext>
            </a:extLst>
          </p:cNvPr>
          <p:cNvSpPr/>
          <p:nvPr/>
        </p:nvSpPr>
        <p:spPr>
          <a:xfrm>
            <a:off x="494269" y="2203269"/>
            <a:ext cx="3781640" cy="165462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77" name="Google Shape;277;p9"/>
          <p:cNvSpPr txBox="1">
            <a:spLocks noGrp="1"/>
          </p:cNvSpPr>
          <p:nvPr>
            <p:ph type="title"/>
          </p:nvPr>
        </p:nvSpPr>
        <p:spPr>
          <a:prstGeom prst="rect">
            <a:avLst/>
          </a:prstGeom>
          <a:noFill/>
          <a:ln>
            <a:noFill/>
          </a:ln>
        </p:spPr>
        <p:txBody>
          <a:bodyPr spcFirstLastPara="1" wrap="square" lIns="36000" tIns="36000" rIns="36000" bIns="36000" anchor="ctr" anchorCtr="0">
            <a:noAutofit/>
          </a:bodyPr>
          <a:lstStyle/>
          <a:p>
            <a:pPr marL="0" lvl="0" indent="0" algn="l" rtl="0">
              <a:lnSpc>
                <a:spcPct val="100000"/>
              </a:lnSpc>
              <a:spcBef>
                <a:spcPts val="0"/>
              </a:spcBef>
              <a:spcAft>
                <a:spcPts val="0"/>
              </a:spcAft>
              <a:buClr>
                <a:schemeClr val="dk1"/>
              </a:buClr>
              <a:buSzPts val="2400"/>
              <a:buFont typeface="Arial"/>
              <a:buNone/>
            </a:pPr>
            <a:r>
              <a:rPr lang="en-US" altLang="ja-JP" dirty="0"/>
              <a:t>Google</a:t>
            </a:r>
            <a:r>
              <a:rPr lang="ja-JP" altLang="en-US" dirty="0"/>
              <a:t>サーチコンソール活用について</a:t>
            </a:r>
            <a:endParaRPr dirty="0"/>
          </a:p>
        </p:txBody>
      </p:sp>
      <p:sp>
        <p:nvSpPr>
          <p:cNvPr id="276" name="Google Shape;276;p9"/>
          <p:cNvSpPr txBox="1">
            <a:spLocks noGrp="1"/>
          </p:cNvSpPr>
          <p:nvPr>
            <p:ph type="sldNum" idx="12"/>
          </p:nvPr>
        </p:nvSpPr>
        <p:spPr>
          <a:prstGeom prst="rect">
            <a:avLst/>
          </a:prstGeom>
          <a:noFill/>
          <a:ln>
            <a:noFill/>
          </a:ln>
        </p:spPr>
        <p:txBody>
          <a:bodyPr spcFirstLastPara="1" wrap="square" lIns="36000" tIns="36000" rIns="36000" bIns="36000" anchor="ctr"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ltLang="ja-JP"/>
              <a:t>4</a:t>
            </a:fld>
            <a:endParaRPr dirty="0"/>
          </a:p>
        </p:txBody>
      </p:sp>
      <p:sp>
        <p:nvSpPr>
          <p:cNvPr id="25" name="正方形/長方形 24">
            <a:extLst>
              <a:ext uri="{FF2B5EF4-FFF2-40B4-BE49-F238E27FC236}">
                <a16:creationId xmlns:a16="http://schemas.microsoft.com/office/drawing/2014/main" id="{9DACFF9B-2FD5-093C-F118-92E0726F5038}"/>
              </a:ext>
            </a:extLst>
          </p:cNvPr>
          <p:cNvSpPr/>
          <p:nvPr/>
        </p:nvSpPr>
        <p:spPr>
          <a:xfrm>
            <a:off x="350874" y="792271"/>
            <a:ext cx="11404521" cy="595109"/>
          </a:xfrm>
          <a:prstGeom prst="rect">
            <a:avLst/>
          </a:prstGeom>
          <a:solidFill>
            <a:srgbClr val="E7F5FF"/>
          </a:solidFill>
          <a:ln w="12700">
            <a:solidFill>
              <a:srgbClr val="0168B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2575F1E9-3580-423D-F7AA-DD5B050CC060}"/>
              </a:ext>
            </a:extLst>
          </p:cNvPr>
          <p:cNvSpPr txBox="1"/>
          <p:nvPr/>
        </p:nvSpPr>
        <p:spPr>
          <a:xfrm>
            <a:off x="436605" y="797114"/>
            <a:ext cx="11035879" cy="584775"/>
          </a:xfrm>
          <a:prstGeom prst="rect">
            <a:avLst/>
          </a:prstGeom>
          <a:noFill/>
        </p:spPr>
        <p:txBody>
          <a:bodyPr wrap="square" rtlCol="0">
            <a:spAutoFit/>
          </a:bodyPr>
          <a:lstStyle/>
          <a:p>
            <a:r>
              <a:rPr kumimoji="1" lang="en-US" altLang="ja-JP" sz="1600" dirty="0">
                <a:latin typeface="BIZ UDPゴシック" panose="020B0400000000000000" pitchFamily="50" charset="-128"/>
                <a:ea typeface="BIZ UDPゴシック" panose="020B0400000000000000" pitchFamily="50" charset="-128"/>
              </a:rPr>
              <a:t>Google</a:t>
            </a:r>
            <a:r>
              <a:rPr kumimoji="1" lang="ja-JP" altLang="en-US" sz="1600" dirty="0">
                <a:latin typeface="BIZ UDPゴシック" panose="020B0400000000000000" pitchFamily="50" charset="-128"/>
                <a:ea typeface="BIZ UDPゴシック" panose="020B0400000000000000" pitchFamily="50" charset="-128"/>
              </a:rPr>
              <a:t>サーチコンソールは、</a:t>
            </a:r>
            <a:r>
              <a:rPr kumimoji="1" lang="en-US" altLang="ja-JP" sz="1600" dirty="0">
                <a:latin typeface="BIZ UDPゴシック" panose="020B0400000000000000" pitchFamily="50" charset="-128"/>
                <a:ea typeface="BIZ UDPゴシック" panose="020B0400000000000000" pitchFamily="50" charset="-128"/>
              </a:rPr>
              <a:t>Google </a:t>
            </a:r>
            <a:r>
              <a:rPr kumimoji="1" lang="ja-JP" altLang="en-US" sz="1600" dirty="0">
                <a:latin typeface="BIZ UDPゴシック" panose="020B0400000000000000" pitchFamily="50" charset="-128"/>
                <a:ea typeface="BIZ UDPゴシック" panose="020B0400000000000000" pitchFamily="50" charset="-128"/>
              </a:rPr>
              <a:t>検索結果でのサイトの掲載順位を監視、管理、改善するのに役立つ </a:t>
            </a:r>
            <a:r>
              <a:rPr kumimoji="1" lang="en-US" altLang="ja-JP" sz="1600" dirty="0">
                <a:latin typeface="BIZ UDPゴシック" panose="020B0400000000000000" pitchFamily="50" charset="-128"/>
                <a:ea typeface="BIZ UDPゴシック" panose="020B0400000000000000" pitchFamily="50" charset="-128"/>
              </a:rPr>
              <a:t>Google </a:t>
            </a:r>
            <a:r>
              <a:rPr kumimoji="1" lang="ja-JP" altLang="en-US" sz="1600" dirty="0">
                <a:latin typeface="BIZ UDPゴシック" panose="020B0400000000000000" pitchFamily="50" charset="-128"/>
                <a:ea typeface="BIZ UDPゴシック" panose="020B0400000000000000" pitchFamily="50" charset="-128"/>
              </a:rPr>
              <a:t>の無料サービスです。</a:t>
            </a:r>
          </a:p>
        </p:txBody>
      </p:sp>
      <p:pic>
        <p:nvPicPr>
          <p:cNvPr id="9" name="図 8">
            <a:extLst>
              <a:ext uri="{FF2B5EF4-FFF2-40B4-BE49-F238E27FC236}">
                <a16:creationId xmlns:a16="http://schemas.microsoft.com/office/drawing/2014/main" id="{573B127E-554E-68A5-28AF-4229432A6B53}"/>
              </a:ext>
            </a:extLst>
          </p:cNvPr>
          <p:cNvPicPr>
            <a:picLocks noChangeAspect="1"/>
          </p:cNvPicPr>
          <p:nvPr/>
        </p:nvPicPr>
        <p:blipFill>
          <a:blip r:embed="rId3"/>
          <a:stretch>
            <a:fillRect/>
          </a:stretch>
        </p:blipFill>
        <p:spPr>
          <a:xfrm>
            <a:off x="7912708" y="282378"/>
            <a:ext cx="2306087" cy="359882"/>
          </a:xfrm>
          <a:prstGeom prst="rect">
            <a:avLst/>
          </a:prstGeom>
        </p:spPr>
      </p:pic>
      <p:sp>
        <p:nvSpPr>
          <p:cNvPr id="2" name="テキスト ボックス 1">
            <a:extLst>
              <a:ext uri="{FF2B5EF4-FFF2-40B4-BE49-F238E27FC236}">
                <a16:creationId xmlns:a16="http://schemas.microsoft.com/office/drawing/2014/main" id="{F1A613BE-30D6-A46B-3857-A7387B97924E}"/>
              </a:ext>
            </a:extLst>
          </p:cNvPr>
          <p:cNvSpPr txBox="1"/>
          <p:nvPr/>
        </p:nvSpPr>
        <p:spPr>
          <a:xfrm>
            <a:off x="494268" y="1506583"/>
            <a:ext cx="8736817" cy="437171"/>
          </a:xfrm>
          <a:prstGeom prst="rect">
            <a:avLst/>
          </a:prstGeom>
          <a:noFill/>
        </p:spPr>
        <p:txBody>
          <a:bodyPr wrap="square" rtlCol="0">
            <a:spAutoFit/>
          </a:bodyPr>
          <a:lstStyle/>
          <a:p>
            <a:pPr>
              <a:lnSpc>
                <a:spcPct val="150000"/>
              </a:lnSpc>
            </a:pP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Google</a:t>
            </a:r>
            <a:r>
              <a:rPr kumimoji="1" lang="ja-JP" altLang="en-US" dirty="0">
                <a:latin typeface="BIZ UDPゴシック" panose="020B0400000000000000" pitchFamily="50" charset="-128"/>
                <a:ea typeface="BIZ UDPゴシック" panose="020B0400000000000000" pitchFamily="50" charset="-128"/>
              </a:rPr>
              <a:t>サーチコンソールは、</a:t>
            </a:r>
            <a:r>
              <a:rPr kumimoji="1" lang="en-US" altLang="ja-JP" dirty="0">
                <a:latin typeface="BIZ UDPゴシック" panose="020B0400000000000000" pitchFamily="50" charset="-128"/>
                <a:ea typeface="BIZ UDPゴシック" panose="020B0400000000000000" pitchFamily="50" charset="-128"/>
              </a:rPr>
              <a:t>Google</a:t>
            </a:r>
            <a:r>
              <a:rPr kumimoji="1" lang="ja-JP" altLang="en-US" dirty="0">
                <a:latin typeface="BIZ UDPゴシック" panose="020B0400000000000000" pitchFamily="50" charset="-128"/>
                <a:ea typeface="BIZ UDPゴシック" panose="020B0400000000000000" pitchFamily="50" charset="-128"/>
              </a:rPr>
              <a:t>アナリティクスとどう違うのか？</a:t>
            </a:r>
            <a:endParaRPr kumimoji="1" lang="en-US" altLang="ja-JP"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0FDABCDC-13F4-C8F1-CF57-8082282DB1CA}"/>
              </a:ext>
            </a:extLst>
          </p:cNvPr>
          <p:cNvSpPr txBox="1"/>
          <p:nvPr/>
        </p:nvSpPr>
        <p:spPr>
          <a:xfrm>
            <a:off x="494269" y="4039570"/>
            <a:ext cx="3119788" cy="1330044"/>
          </a:xfrm>
          <a:prstGeom prst="rect">
            <a:avLst/>
          </a:prstGeom>
          <a:noFill/>
        </p:spPr>
        <p:txBody>
          <a:bodyPr wrap="square" rtlCol="0">
            <a:spAutoFit/>
          </a:bodyPr>
          <a:lstStyle/>
          <a:p>
            <a:pPr>
              <a:lnSpc>
                <a:spcPct val="150000"/>
              </a:lnSpc>
            </a:pPr>
            <a:r>
              <a:rPr kumimoji="1" lang="en-US" altLang="ja-JP" sz="1400" b="1" dirty="0">
                <a:solidFill>
                  <a:srgbClr val="FFC000"/>
                </a:solidFill>
                <a:latin typeface="BIZ UDPゴシック" panose="020B0400000000000000" pitchFamily="50" charset="-128"/>
                <a:ea typeface="BIZ UDPゴシック" panose="020B0400000000000000" pitchFamily="50" charset="-128"/>
              </a:rPr>
              <a:t>Google</a:t>
            </a:r>
            <a:r>
              <a:rPr kumimoji="1" lang="ja-JP" altLang="en-US" sz="1400" b="1" dirty="0">
                <a:solidFill>
                  <a:srgbClr val="FFC000"/>
                </a:solidFill>
                <a:latin typeface="BIZ UDPゴシック" panose="020B0400000000000000" pitchFamily="50" charset="-128"/>
                <a:ea typeface="BIZ UDPゴシック" panose="020B0400000000000000" pitchFamily="50" charset="-128"/>
              </a:rPr>
              <a:t>アナリティクス：</a:t>
            </a:r>
            <a:endParaRPr kumimoji="1" lang="en-US" altLang="ja-JP" sz="1400" b="1" dirty="0">
              <a:solidFill>
                <a:srgbClr val="FFC000"/>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400" b="1" dirty="0">
                <a:solidFill>
                  <a:srgbClr val="FFC000"/>
                </a:solidFill>
                <a:latin typeface="BIZ UDPゴシック" panose="020B0400000000000000" pitchFamily="50" charset="-128"/>
                <a:ea typeface="BIZ UDPゴシック" panose="020B0400000000000000" pitchFamily="50" charset="-128"/>
              </a:rPr>
              <a:t>ユーザの訪問後の動きを監視</a:t>
            </a:r>
            <a:endParaRPr kumimoji="1" lang="en-US" altLang="ja-JP" sz="1400" b="1" dirty="0">
              <a:solidFill>
                <a:srgbClr val="FFC000"/>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400" dirty="0">
                <a:latin typeface="BIZ UDPゴシック" panose="020B0400000000000000" pitchFamily="50" charset="-128"/>
                <a:ea typeface="BIZ UDPゴシック" panose="020B0400000000000000" pitchFamily="50" charset="-128"/>
              </a:rPr>
              <a:t>　　サイトへのアクセス数、滞在時間、</a:t>
            </a:r>
            <a:endParaRPr kumimoji="1" lang="en-US" altLang="ja-JP" sz="1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400" dirty="0">
                <a:latin typeface="BIZ UDPゴシック" panose="020B0400000000000000" pitchFamily="50" charset="-128"/>
                <a:ea typeface="BIZ UDPゴシック" panose="020B0400000000000000" pitchFamily="50" charset="-128"/>
              </a:rPr>
              <a:t>　　年齢</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性別、流入経路等</a:t>
            </a:r>
          </a:p>
        </p:txBody>
      </p:sp>
      <p:sp>
        <p:nvSpPr>
          <p:cNvPr id="7" name="テキスト ボックス 6">
            <a:extLst>
              <a:ext uri="{FF2B5EF4-FFF2-40B4-BE49-F238E27FC236}">
                <a16:creationId xmlns:a16="http://schemas.microsoft.com/office/drawing/2014/main" id="{3573D305-435C-9DDB-717E-5219FB796F38}"/>
              </a:ext>
            </a:extLst>
          </p:cNvPr>
          <p:cNvSpPr txBox="1"/>
          <p:nvPr/>
        </p:nvSpPr>
        <p:spPr>
          <a:xfrm>
            <a:off x="616189" y="2346204"/>
            <a:ext cx="3537800" cy="1330044"/>
          </a:xfrm>
          <a:prstGeom prst="rect">
            <a:avLst/>
          </a:prstGeom>
          <a:noFill/>
        </p:spPr>
        <p:txBody>
          <a:bodyPr wrap="square" rtlCol="0">
            <a:spAutoFit/>
          </a:bodyPr>
          <a:lstStyle/>
          <a:p>
            <a:pPr>
              <a:lnSpc>
                <a:spcPct val="150000"/>
              </a:lnSpc>
            </a:pPr>
            <a:r>
              <a:rPr kumimoji="1" lang="en-US" altLang="ja-JP" sz="1400" b="1" dirty="0">
                <a:solidFill>
                  <a:srgbClr val="1FA363"/>
                </a:solidFill>
                <a:latin typeface="BIZ UDPゴシック" panose="020B0400000000000000" pitchFamily="50" charset="-128"/>
                <a:ea typeface="BIZ UDPゴシック" panose="020B0400000000000000" pitchFamily="50" charset="-128"/>
              </a:rPr>
              <a:t>Google</a:t>
            </a:r>
            <a:r>
              <a:rPr kumimoji="1" lang="ja-JP" altLang="en-US" sz="1400" b="1" dirty="0">
                <a:solidFill>
                  <a:srgbClr val="1FA363"/>
                </a:solidFill>
                <a:latin typeface="BIZ UDPゴシック" panose="020B0400000000000000" pitchFamily="50" charset="-128"/>
                <a:ea typeface="BIZ UDPゴシック" panose="020B0400000000000000" pitchFamily="50" charset="-128"/>
              </a:rPr>
              <a:t>サーチコンソール：</a:t>
            </a:r>
            <a:endParaRPr kumimoji="1" lang="en-US" altLang="ja-JP" sz="1400" b="1" dirty="0">
              <a:solidFill>
                <a:srgbClr val="1FA363"/>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400" b="1" dirty="0">
                <a:solidFill>
                  <a:srgbClr val="1FA363"/>
                </a:solidFill>
                <a:latin typeface="BIZ UDPゴシック" panose="020B0400000000000000" pitchFamily="50" charset="-128"/>
                <a:ea typeface="BIZ UDPゴシック" panose="020B0400000000000000" pitchFamily="50" charset="-128"/>
              </a:rPr>
              <a:t>ユーザの訪問前の動きを監視</a:t>
            </a:r>
            <a:endParaRPr kumimoji="1" lang="en-US" altLang="ja-JP" sz="1400" b="1" dirty="0">
              <a:solidFill>
                <a:srgbClr val="1FA363"/>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400" dirty="0">
                <a:latin typeface="BIZ UDPゴシック" panose="020B0400000000000000" pitchFamily="50" charset="-128"/>
                <a:ea typeface="BIZ UDPゴシック" panose="020B0400000000000000" pitchFamily="50" charset="-128"/>
              </a:rPr>
              <a:t>　検索エンジン</a:t>
            </a:r>
            <a:r>
              <a:rPr kumimoji="1" lang="en-US" altLang="ja-JP" sz="1400" dirty="0">
                <a:latin typeface="BIZ UDPゴシック" panose="020B0400000000000000" pitchFamily="50" charset="-128"/>
                <a:ea typeface="BIZ UDPゴシック" panose="020B0400000000000000" pitchFamily="50" charset="-128"/>
              </a:rPr>
              <a:t>(Google)</a:t>
            </a:r>
            <a:r>
              <a:rPr kumimoji="1" lang="ja-JP" altLang="en-US" sz="1400" dirty="0">
                <a:latin typeface="BIZ UDPゴシック" panose="020B0400000000000000" pitchFamily="50" charset="-128"/>
                <a:ea typeface="BIZ UDPゴシック" panose="020B0400000000000000" pitchFamily="50" charset="-128"/>
              </a:rPr>
              <a:t>上の、表示回数、</a:t>
            </a:r>
            <a:endParaRPr kumimoji="1" lang="en-US" altLang="ja-JP" sz="1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400" dirty="0">
                <a:latin typeface="BIZ UDPゴシック" panose="020B0400000000000000" pitchFamily="50" charset="-128"/>
                <a:ea typeface="BIZ UDPゴシック" panose="020B0400000000000000" pitchFamily="50" charset="-128"/>
              </a:rPr>
              <a:t>クリック数、クリック率、平均掲載順位等</a:t>
            </a:r>
            <a:endParaRPr kumimoji="1" lang="en-US" altLang="ja-JP" sz="1400" dirty="0">
              <a:latin typeface="BIZ UDPゴシック" panose="020B0400000000000000" pitchFamily="50" charset="-128"/>
              <a:ea typeface="BIZ UDPゴシック" panose="020B0400000000000000" pitchFamily="50" charset="-128"/>
            </a:endParaRPr>
          </a:p>
        </p:txBody>
      </p:sp>
      <p:pic>
        <p:nvPicPr>
          <p:cNvPr id="13" name="図 12">
            <a:extLst>
              <a:ext uri="{FF2B5EF4-FFF2-40B4-BE49-F238E27FC236}">
                <a16:creationId xmlns:a16="http://schemas.microsoft.com/office/drawing/2014/main" id="{2D17B011-68C9-7110-7ED9-47031A87AA49}"/>
              </a:ext>
            </a:extLst>
          </p:cNvPr>
          <p:cNvPicPr>
            <a:picLocks noChangeAspect="1"/>
          </p:cNvPicPr>
          <p:nvPr/>
        </p:nvPicPr>
        <p:blipFill>
          <a:blip r:embed="rId4"/>
          <a:stretch>
            <a:fillRect/>
          </a:stretch>
        </p:blipFill>
        <p:spPr>
          <a:xfrm>
            <a:off x="4559131" y="2092046"/>
            <a:ext cx="7297544" cy="3968840"/>
          </a:xfrm>
          <a:prstGeom prst="rect">
            <a:avLst/>
          </a:prstGeom>
        </p:spPr>
      </p:pic>
    </p:spTree>
    <p:extLst>
      <p:ext uri="{BB962C8B-B14F-4D97-AF65-F5344CB8AC3E}">
        <p14:creationId xmlns:p14="http://schemas.microsoft.com/office/powerpoint/2010/main" val="790404961"/>
      </p:ext>
    </p:extLst>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1256</TotalTime>
  <Words>652</Words>
  <Application>Microsoft Office PowerPoint</Application>
  <PresentationFormat>ワイド画面</PresentationFormat>
  <Paragraphs>82</Paragraphs>
  <Slides>4</Slides>
  <Notes>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Calibri Light</vt:lpstr>
      <vt:lpstr>Arial</vt:lpstr>
      <vt:lpstr>Calibri</vt:lpstr>
      <vt:lpstr>BIZ UDPゴシック</vt:lpstr>
      <vt:lpstr>Office 2013 - 2022 テーマ</vt:lpstr>
      <vt:lpstr>分析ツールの全体像</vt:lpstr>
      <vt:lpstr>Googleタグマネージャーの活用について</vt:lpstr>
      <vt:lpstr>Googleタグマネージャーの活用について②</vt:lpstr>
      <vt:lpstr>Googleサーチコンソール活用について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D21060008</dc:creator>
  <cp:lastModifiedBy>岡本 菜央</cp:lastModifiedBy>
  <cp:revision>23</cp:revision>
  <cp:lastPrinted>2025-03-25T12:27:40Z</cp:lastPrinted>
  <dcterms:created xsi:type="dcterms:W3CDTF">2020-07-21T09:59:09Z</dcterms:created>
  <dcterms:modified xsi:type="dcterms:W3CDTF">2025-12-28T01:55:54Z</dcterms:modified>
</cp:coreProperties>
</file>