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4" r:id="rId2"/>
    <p:sldId id="257" r:id="rId3"/>
    <p:sldId id="258" r:id="rId4"/>
    <p:sldId id="259" r:id="rId5"/>
    <p:sldId id="260" r:id="rId6"/>
    <p:sldId id="262" r:id="rId7"/>
    <p:sldId id="261" r:id="rId8"/>
    <p:sldId id="263"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7A85"/>
    <a:srgbClr val="46B1E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1ED34-3F33-4F5F-BDEE-E716E1E5CDEB}" type="datetimeFigureOut">
              <a:rPr kumimoji="1" lang="ja-JP" altLang="en-US" smtClean="0"/>
              <a:t>2025/12/28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7A4FC-D769-41C7-8C56-6637089C8A0C}" type="slidenum">
              <a:rPr kumimoji="1" lang="ja-JP" altLang="en-US" smtClean="0"/>
              <a:t>‹#›</a:t>
            </a:fld>
            <a:endParaRPr kumimoji="1" lang="ja-JP" altLang="en-US"/>
          </a:p>
        </p:txBody>
      </p:sp>
    </p:spTree>
    <p:extLst>
      <p:ext uri="{BB962C8B-B14F-4D97-AF65-F5344CB8AC3E}">
        <p14:creationId xmlns:p14="http://schemas.microsoft.com/office/powerpoint/2010/main" val="29099802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27A4FC-D769-41C7-8C56-6637089C8A0C}" type="slidenum">
              <a:rPr kumimoji="1" lang="ja-JP" altLang="en-US" smtClean="0"/>
              <a:t>1</a:t>
            </a:fld>
            <a:endParaRPr kumimoji="1" lang="ja-JP" altLang="en-US"/>
          </a:p>
        </p:txBody>
      </p:sp>
    </p:spTree>
    <p:extLst>
      <p:ext uri="{BB962C8B-B14F-4D97-AF65-F5344CB8AC3E}">
        <p14:creationId xmlns:p14="http://schemas.microsoft.com/office/powerpoint/2010/main" val="352486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27A4FC-D769-41C7-8C56-6637089C8A0C}" type="slidenum">
              <a:rPr kumimoji="1" lang="ja-JP" altLang="en-US" smtClean="0"/>
              <a:t>4</a:t>
            </a:fld>
            <a:endParaRPr kumimoji="1" lang="ja-JP" altLang="en-US"/>
          </a:p>
        </p:txBody>
      </p:sp>
    </p:spTree>
    <p:extLst>
      <p:ext uri="{BB962C8B-B14F-4D97-AF65-F5344CB8AC3E}">
        <p14:creationId xmlns:p14="http://schemas.microsoft.com/office/powerpoint/2010/main" val="126848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5E330-024C-8072-39C3-5560C6CA712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C046B0F-9E70-F2C7-E325-161D058489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7B00977-3164-76C0-DEBF-537BE3DECB73}"/>
              </a:ext>
            </a:extLst>
          </p:cNvPr>
          <p:cNvSpPr>
            <a:spLocks noGrp="1"/>
          </p:cNvSpPr>
          <p:nvPr>
            <p:ph type="dt" sz="half" idx="10"/>
          </p:nvPr>
        </p:nvSpPr>
        <p:spPr/>
        <p:txBody>
          <a:bodyPr/>
          <a:lstStyle/>
          <a:p>
            <a:fld id="{608AE889-09AF-47C9-9C49-6827778256F7}" type="datetimeFigureOut">
              <a:rPr kumimoji="1" lang="ja-JP" altLang="en-US" smtClean="0"/>
              <a:t>2025/12/28</a:t>
            </a:fld>
            <a:endParaRPr kumimoji="1" lang="ja-JP" altLang="en-US"/>
          </a:p>
        </p:txBody>
      </p:sp>
      <p:sp>
        <p:nvSpPr>
          <p:cNvPr id="5" name="フッター プレースホルダー 4">
            <a:extLst>
              <a:ext uri="{FF2B5EF4-FFF2-40B4-BE49-F238E27FC236}">
                <a16:creationId xmlns:a16="http://schemas.microsoft.com/office/drawing/2014/main" id="{0C1AF27A-8C47-069B-A3B0-6E5C1DE142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E422B8-ED0B-3C90-3A63-5AA77C060EE8}"/>
              </a:ext>
            </a:extLst>
          </p:cNvPr>
          <p:cNvSpPr>
            <a:spLocks noGrp="1"/>
          </p:cNvSpPr>
          <p:nvPr>
            <p:ph type="sldNum" sz="quarter" idx="12"/>
          </p:nvPr>
        </p:nvSpPr>
        <p:spPr/>
        <p:txBody>
          <a:body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263328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BF3279-B918-807D-9BB2-A07269BCF50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82215D-0240-EA78-D91B-751479D7D4F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A8F2E5-1B6F-F0B8-60A4-F42BFE0F85BE}"/>
              </a:ext>
            </a:extLst>
          </p:cNvPr>
          <p:cNvSpPr>
            <a:spLocks noGrp="1"/>
          </p:cNvSpPr>
          <p:nvPr>
            <p:ph type="dt" sz="half" idx="10"/>
          </p:nvPr>
        </p:nvSpPr>
        <p:spPr/>
        <p:txBody>
          <a:bodyPr/>
          <a:lstStyle/>
          <a:p>
            <a:fld id="{608AE889-09AF-47C9-9C49-6827778256F7}" type="datetimeFigureOut">
              <a:rPr kumimoji="1" lang="ja-JP" altLang="en-US" smtClean="0"/>
              <a:t>2025/12/28</a:t>
            </a:fld>
            <a:endParaRPr kumimoji="1" lang="ja-JP" altLang="en-US"/>
          </a:p>
        </p:txBody>
      </p:sp>
      <p:sp>
        <p:nvSpPr>
          <p:cNvPr id="5" name="フッター プレースホルダー 4">
            <a:extLst>
              <a:ext uri="{FF2B5EF4-FFF2-40B4-BE49-F238E27FC236}">
                <a16:creationId xmlns:a16="http://schemas.microsoft.com/office/drawing/2014/main" id="{233CD6A3-E09D-0FE2-DF84-775CE204C1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93B660-F563-C3D5-70A4-1FD640478BC3}"/>
              </a:ext>
            </a:extLst>
          </p:cNvPr>
          <p:cNvSpPr>
            <a:spLocks noGrp="1"/>
          </p:cNvSpPr>
          <p:nvPr>
            <p:ph type="sldNum" sz="quarter" idx="12"/>
          </p:nvPr>
        </p:nvSpPr>
        <p:spPr/>
        <p:txBody>
          <a:body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72952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0D6312B-099B-9328-D295-0871E6CA2B1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A0956F-560B-6842-8FDA-1F217EF1A9F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2D90CC-12A1-5AC0-44B2-4F21A63520B0}"/>
              </a:ext>
            </a:extLst>
          </p:cNvPr>
          <p:cNvSpPr>
            <a:spLocks noGrp="1"/>
          </p:cNvSpPr>
          <p:nvPr>
            <p:ph type="dt" sz="half" idx="10"/>
          </p:nvPr>
        </p:nvSpPr>
        <p:spPr/>
        <p:txBody>
          <a:bodyPr/>
          <a:lstStyle/>
          <a:p>
            <a:fld id="{608AE889-09AF-47C9-9C49-6827778256F7}" type="datetimeFigureOut">
              <a:rPr kumimoji="1" lang="ja-JP" altLang="en-US" smtClean="0"/>
              <a:t>2025/12/28</a:t>
            </a:fld>
            <a:endParaRPr kumimoji="1" lang="ja-JP" altLang="en-US"/>
          </a:p>
        </p:txBody>
      </p:sp>
      <p:sp>
        <p:nvSpPr>
          <p:cNvPr id="5" name="フッター プレースホルダー 4">
            <a:extLst>
              <a:ext uri="{FF2B5EF4-FFF2-40B4-BE49-F238E27FC236}">
                <a16:creationId xmlns:a16="http://schemas.microsoft.com/office/drawing/2014/main" id="{DF511E4D-C239-07F1-62D7-0AAD68EA7B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F29077-696B-8A2D-CAA1-1978AC636456}"/>
              </a:ext>
            </a:extLst>
          </p:cNvPr>
          <p:cNvSpPr>
            <a:spLocks noGrp="1"/>
          </p:cNvSpPr>
          <p:nvPr>
            <p:ph type="sldNum" sz="quarter" idx="12"/>
          </p:nvPr>
        </p:nvSpPr>
        <p:spPr/>
        <p:txBody>
          <a:body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211338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E0C6C9-2C34-B529-C1AC-F875C8175CB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A4090-646B-CCC9-3576-F6EA50D1DAA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3209EC-6437-ABBE-A444-E3AF14DFF209}"/>
              </a:ext>
            </a:extLst>
          </p:cNvPr>
          <p:cNvSpPr>
            <a:spLocks noGrp="1"/>
          </p:cNvSpPr>
          <p:nvPr>
            <p:ph type="dt" sz="half" idx="10"/>
          </p:nvPr>
        </p:nvSpPr>
        <p:spPr/>
        <p:txBody>
          <a:bodyPr/>
          <a:lstStyle/>
          <a:p>
            <a:fld id="{608AE889-09AF-47C9-9C49-6827778256F7}" type="datetimeFigureOut">
              <a:rPr kumimoji="1" lang="ja-JP" altLang="en-US" smtClean="0"/>
              <a:t>2025/12/28</a:t>
            </a:fld>
            <a:endParaRPr kumimoji="1" lang="ja-JP" altLang="en-US"/>
          </a:p>
        </p:txBody>
      </p:sp>
      <p:sp>
        <p:nvSpPr>
          <p:cNvPr id="5" name="フッター プレースホルダー 4">
            <a:extLst>
              <a:ext uri="{FF2B5EF4-FFF2-40B4-BE49-F238E27FC236}">
                <a16:creationId xmlns:a16="http://schemas.microsoft.com/office/drawing/2014/main" id="{173A81BF-8260-8835-F686-B694F5FEFE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5CF4A9-66BB-46A6-45A9-577567426531}"/>
              </a:ext>
            </a:extLst>
          </p:cNvPr>
          <p:cNvSpPr>
            <a:spLocks noGrp="1"/>
          </p:cNvSpPr>
          <p:nvPr>
            <p:ph type="sldNum" sz="quarter" idx="12"/>
          </p:nvPr>
        </p:nvSpPr>
        <p:spPr/>
        <p:txBody>
          <a:body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139461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CA629-AA4A-4614-D3C6-7FA7932BF6E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DD682B-A23C-EEEA-D75D-F7C519D6F4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EF19491-68F3-CD26-4515-2FC4EDA48035}"/>
              </a:ext>
            </a:extLst>
          </p:cNvPr>
          <p:cNvSpPr>
            <a:spLocks noGrp="1"/>
          </p:cNvSpPr>
          <p:nvPr>
            <p:ph type="dt" sz="half" idx="10"/>
          </p:nvPr>
        </p:nvSpPr>
        <p:spPr/>
        <p:txBody>
          <a:bodyPr/>
          <a:lstStyle/>
          <a:p>
            <a:fld id="{608AE889-09AF-47C9-9C49-6827778256F7}" type="datetimeFigureOut">
              <a:rPr kumimoji="1" lang="ja-JP" altLang="en-US" smtClean="0"/>
              <a:t>2025/12/28</a:t>
            </a:fld>
            <a:endParaRPr kumimoji="1" lang="ja-JP" altLang="en-US"/>
          </a:p>
        </p:txBody>
      </p:sp>
      <p:sp>
        <p:nvSpPr>
          <p:cNvPr id="5" name="フッター プレースホルダー 4">
            <a:extLst>
              <a:ext uri="{FF2B5EF4-FFF2-40B4-BE49-F238E27FC236}">
                <a16:creationId xmlns:a16="http://schemas.microsoft.com/office/drawing/2014/main" id="{1BC82204-71FB-45FE-23F3-098BA14D78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38B493-FAF3-7705-0EE5-7AA3561DDF76}"/>
              </a:ext>
            </a:extLst>
          </p:cNvPr>
          <p:cNvSpPr>
            <a:spLocks noGrp="1"/>
          </p:cNvSpPr>
          <p:nvPr>
            <p:ph type="sldNum" sz="quarter" idx="12"/>
          </p:nvPr>
        </p:nvSpPr>
        <p:spPr/>
        <p:txBody>
          <a:body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427905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5A3ED-6419-F090-B847-B37B5478F5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414993-72D3-87F3-53E9-FF99F8A9634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55A42EE-CFD5-95CB-0A60-B86A6A784C5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85EBA12-EE03-BEB0-D636-08D880AA748F}"/>
              </a:ext>
            </a:extLst>
          </p:cNvPr>
          <p:cNvSpPr>
            <a:spLocks noGrp="1"/>
          </p:cNvSpPr>
          <p:nvPr>
            <p:ph type="dt" sz="half" idx="10"/>
          </p:nvPr>
        </p:nvSpPr>
        <p:spPr/>
        <p:txBody>
          <a:bodyPr/>
          <a:lstStyle/>
          <a:p>
            <a:fld id="{608AE889-09AF-47C9-9C49-6827778256F7}" type="datetimeFigureOut">
              <a:rPr kumimoji="1" lang="ja-JP" altLang="en-US" smtClean="0"/>
              <a:t>2025/12/28</a:t>
            </a:fld>
            <a:endParaRPr kumimoji="1" lang="ja-JP" altLang="en-US"/>
          </a:p>
        </p:txBody>
      </p:sp>
      <p:sp>
        <p:nvSpPr>
          <p:cNvPr id="6" name="フッター プレースホルダー 5">
            <a:extLst>
              <a:ext uri="{FF2B5EF4-FFF2-40B4-BE49-F238E27FC236}">
                <a16:creationId xmlns:a16="http://schemas.microsoft.com/office/drawing/2014/main" id="{8B350676-6EE5-D45F-75E1-F643536813A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7E4ABEF-85B5-4AB9-E16D-619E89505DE0}"/>
              </a:ext>
            </a:extLst>
          </p:cNvPr>
          <p:cNvSpPr>
            <a:spLocks noGrp="1"/>
          </p:cNvSpPr>
          <p:nvPr>
            <p:ph type="sldNum" sz="quarter" idx="12"/>
          </p:nvPr>
        </p:nvSpPr>
        <p:spPr/>
        <p:txBody>
          <a:body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123048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967403-A8A8-14E4-BABF-FCF349094E8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F91676-6C98-EBF3-AACF-8276867F2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56AA12-3F5F-163F-ED33-8B1C0663D0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A49B2EF-EA27-5CFC-4B59-C7320C22E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B9BED58-60BD-7EF4-D558-D30A5F01F21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99CB44B-7FDD-9E1E-D11B-0F41B447236E}"/>
              </a:ext>
            </a:extLst>
          </p:cNvPr>
          <p:cNvSpPr>
            <a:spLocks noGrp="1"/>
          </p:cNvSpPr>
          <p:nvPr>
            <p:ph type="dt" sz="half" idx="10"/>
          </p:nvPr>
        </p:nvSpPr>
        <p:spPr/>
        <p:txBody>
          <a:bodyPr/>
          <a:lstStyle/>
          <a:p>
            <a:fld id="{608AE889-09AF-47C9-9C49-6827778256F7}" type="datetimeFigureOut">
              <a:rPr kumimoji="1" lang="ja-JP" altLang="en-US" smtClean="0"/>
              <a:t>2025/12/28</a:t>
            </a:fld>
            <a:endParaRPr kumimoji="1" lang="ja-JP" altLang="en-US"/>
          </a:p>
        </p:txBody>
      </p:sp>
      <p:sp>
        <p:nvSpPr>
          <p:cNvPr id="8" name="フッター プレースホルダー 7">
            <a:extLst>
              <a:ext uri="{FF2B5EF4-FFF2-40B4-BE49-F238E27FC236}">
                <a16:creationId xmlns:a16="http://schemas.microsoft.com/office/drawing/2014/main" id="{80A52AA7-DB4D-850A-F360-CA59F4D60B8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AB7A626-7C4B-2756-DB69-29B1CF7E0B06}"/>
              </a:ext>
            </a:extLst>
          </p:cNvPr>
          <p:cNvSpPr>
            <a:spLocks noGrp="1"/>
          </p:cNvSpPr>
          <p:nvPr>
            <p:ph type="sldNum" sz="quarter" idx="12"/>
          </p:nvPr>
        </p:nvSpPr>
        <p:spPr/>
        <p:txBody>
          <a:body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30418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39E2C6-3937-3570-D745-7882BBB11AD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1E2E279-79EC-1037-42EA-D9D2E919DC2C}"/>
              </a:ext>
            </a:extLst>
          </p:cNvPr>
          <p:cNvSpPr>
            <a:spLocks noGrp="1"/>
          </p:cNvSpPr>
          <p:nvPr>
            <p:ph type="dt" sz="half" idx="10"/>
          </p:nvPr>
        </p:nvSpPr>
        <p:spPr/>
        <p:txBody>
          <a:bodyPr/>
          <a:lstStyle/>
          <a:p>
            <a:fld id="{608AE889-09AF-47C9-9C49-6827778256F7}" type="datetimeFigureOut">
              <a:rPr kumimoji="1" lang="ja-JP" altLang="en-US" smtClean="0"/>
              <a:t>2025/12/28</a:t>
            </a:fld>
            <a:endParaRPr kumimoji="1" lang="ja-JP" altLang="en-US"/>
          </a:p>
        </p:txBody>
      </p:sp>
      <p:sp>
        <p:nvSpPr>
          <p:cNvPr id="4" name="フッター プレースホルダー 3">
            <a:extLst>
              <a:ext uri="{FF2B5EF4-FFF2-40B4-BE49-F238E27FC236}">
                <a16:creationId xmlns:a16="http://schemas.microsoft.com/office/drawing/2014/main" id="{B4A7A32F-31AB-C2A3-FE38-BEB2B2B0D0B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89B5A16-BBA8-0730-0EA0-9700483C0204}"/>
              </a:ext>
            </a:extLst>
          </p:cNvPr>
          <p:cNvSpPr>
            <a:spLocks noGrp="1"/>
          </p:cNvSpPr>
          <p:nvPr>
            <p:ph type="sldNum" sz="quarter" idx="12"/>
          </p:nvPr>
        </p:nvSpPr>
        <p:spPr/>
        <p:txBody>
          <a:body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142870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1888788-6341-EE02-E99B-B78698E6378C}"/>
              </a:ext>
            </a:extLst>
          </p:cNvPr>
          <p:cNvSpPr>
            <a:spLocks noGrp="1"/>
          </p:cNvSpPr>
          <p:nvPr>
            <p:ph type="dt" sz="half" idx="10"/>
          </p:nvPr>
        </p:nvSpPr>
        <p:spPr/>
        <p:txBody>
          <a:bodyPr/>
          <a:lstStyle/>
          <a:p>
            <a:fld id="{608AE889-09AF-47C9-9C49-6827778256F7}" type="datetimeFigureOut">
              <a:rPr kumimoji="1" lang="ja-JP" altLang="en-US" smtClean="0"/>
              <a:t>2025/12/28</a:t>
            </a:fld>
            <a:endParaRPr kumimoji="1" lang="ja-JP" altLang="en-US"/>
          </a:p>
        </p:txBody>
      </p:sp>
      <p:sp>
        <p:nvSpPr>
          <p:cNvPr id="3" name="フッター プレースホルダー 2">
            <a:extLst>
              <a:ext uri="{FF2B5EF4-FFF2-40B4-BE49-F238E27FC236}">
                <a16:creationId xmlns:a16="http://schemas.microsoft.com/office/drawing/2014/main" id="{C7BA9857-04B7-9452-3B66-C988659CE22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B4B2986-7DC6-9B24-55E6-32C986ACA455}"/>
              </a:ext>
            </a:extLst>
          </p:cNvPr>
          <p:cNvSpPr>
            <a:spLocks noGrp="1"/>
          </p:cNvSpPr>
          <p:nvPr>
            <p:ph type="sldNum" sz="quarter" idx="12"/>
          </p:nvPr>
        </p:nvSpPr>
        <p:spPr/>
        <p:txBody>
          <a:body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149189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1CE7AA-F0A3-48F0-BCFD-F123999F53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FD5C009-600E-48D2-361A-A0782544E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F4C44CA-D198-37CB-BDF3-DB2927307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CE591DC-342E-2C13-7875-6CC28CE65302}"/>
              </a:ext>
            </a:extLst>
          </p:cNvPr>
          <p:cNvSpPr>
            <a:spLocks noGrp="1"/>
          </p:cNvSpPr>
          <p:nvPr>
            <p:ph type="dt" sz="half" idx="10"/>
          </p:nvPr>
        </p:nvSpPr>
        <p:spPr/>
        <p:txBody>
          <a:bodyPr/>
          <a:lstStyle/>
          <a:p>
            <a:fld id="{608AE889-09AF-47C9-9C49-6827778256F7}" type="datetimeFigureOut">
              <a:rPr kumimoji="1" lang="ja-JP" altLang="en-US" smtClean="0"/>
              <a:t>2025/12/28</a:t>
            </a:fld>
            <a:endParaRPr kumimoji="1" lang="ja-JP" altLang="en-US"/>
          </a:p>
        </p:txBody>
      </p:sp>
      <p:sp>
        <p:nvSpPr>
          <p:cNvPr id="6" name="フッター プレースホルダー 5">
            <a:extLst>
              <a:ext uri="{FF2B5EF4-FFF2-40B4-BE49-F238E27FC236}">
                <a16:creationId xmlns:a16="http://schemas.microsoft.com/office/drawing/2014/main" id="{DB6A49DB-9486-0367-5DE2-FFCF4E7905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A0869F-D27D-7762-2925-E7A5F67B57CE}"/>
              </a:ext>
            </a:extLst>
          </p:cNvPr>
          <p:cNvSpPr>
            <a:spLocks noGrp="1"/>
          </p:cNvSpPr>
          <p:nvPr>
            <p:ph type="sldNum" sz="quarter" idx="12"/>
          </p:nvPr>
        </p:nvSpPr>
        <p:spPr/>
        <p:txBody>
          <a:body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364216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B7A21-6792-6240-FDED-A85938A9640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D847A2-24F0-BF4C-7447-82FBA4411B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DF663E8-9F03-010D-77EA-43925ECC4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A43955-148F-AC07-F771-3C5A8BDA501A}"/>
              </a:ext>
            </a:extLst>
          </p:cNvPr>
          <p:cNvSpPr>
            <a:spLocks noGrp="1"/>
          </p:cNvSpPr>
          <p:nvPr>
            <p:ph type="dt" sz="half" idx="10"/>
          </p:nvPr>
        </p:nvSpPr>
        <p:spPr/>
        <p:txBody>
          <a:bodyPr/>
          <a:lstStyle/>
          <a:p>
            <a:fld id="{608AE889-09AF-47C9-9C49-6827778256F7}" type="datetimeFigureOut">
              <a:rPr kumimoji="1" lang="ja-JP" altLang="en-US" smtClean="0"/>
              <a:t>2025/12/28</a:t>
            </a:fld>
            <a:endParaRPr kumimoji="1" lang="ja-JP" altLang="en-US"/>
          </a:p>
        </p:txBody>
      </p:sp>
      <p:sp>
        <p:nvSpPr>
          <p:cNvPr id="6" name="フッター プレースホルダー 5">
            <a:extLst>
              <a:ext uri="{FF2B5EF4-FFF2-40B4-BE49-F238E27FC236}">
                <a16:creationId xmlns:a16="http://schemas.microsoft.com/office/drawing/2014/main" id="{135AA548-E641-E71D-732D-86B56AE6357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434534-B771-E98B-DC2A-0E9D7A4F8971}"/>
              </a:ext>
            </a:extLst>
          </p:cNvPr>
          <p:cNvSpPr>
            <a:spLocks noGrp="1"/>
          </p:cNvSpPr>
          <p:nvPr>
            <p:ph type="sldNum" sz="quarter" idx="12"/>
          </p:nvPr>
        </p:nvSpPr>
        <p:spPr/>
        <p:txBody>
          <a:body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50175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C07460-ED20-3192-68A4-DB14366E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16D3AD-20C1-8B0F-58B8-1769FEAF23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0882D7-4362-74F1-68FC-5281C4F66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8AE889-09AF-47C9-9C49-6827778256F7}" type="datetimeFigureOut">
              <a:rPr kumimoji="1" lang="ja-JP" altLang="en-US" smtClean="0"/>
              <a:t>2025/12/28</a:t>
            </a:fld>
            <a:endParaRPr kumimoji="1" lang="ja-JP" altLang="en-US"/>
          </a:p>
        </p:txBody>
      </p:sp>
      <p:sp>
        <p:nvSpPr>
          <p:cNvPr id="5" name="フッター プレースホルダー 4">
            <a:extLst>
              <a:ext uri="{FF2B5EF4-FFF2-40B4-BE49-F238E27FC236}">
                <a16:creationId xmlns:a16="http://schemas.microsoft.com/office/drawing/2014/main" id="{77982BE3-A2C0-ADB7-8999-45A45E280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A9582F0-4FAA-95D6-57D6-F91B10B41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301CF5-3FB5-47F9-B5A2-7F622F4D4392}" type="slidenum">
              <a:rPr kumimoji="1" lang="ja-JP" altLang="en-US" smtClean="0"/>
              <a:t>‹#›</a:t>
            </a:fld>
            <a:endParaRPr kumimoji="1" lang="ja-JP" altLang="en-US"/>
          </a:p>
        </p:txBody>
      </p:sp>
    </p:spTree>
    <p:extLst>
      <p:ext uri="{BB962C8B-B14F-4D97-AF65-F5344CB8AC3E}">
        <p14:creationId xmlns:p14="http://schemas.microsoft.com/office/powerpoint/2010/main" val="391406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9D35951-3ED1-11BE-4FCE-A441DA2647A4}"/>
              </a:ext>
            </a:extLst>
          </p:cNvPr>
          <p:cNvSpPr/>
          <p:nvPr/>
        </p:nvSpPr>
        <p:spPr>
          <a:xfrm>
            <a:off x="57151" y="32656"/>
            <a:ext cx="12077700" cy="6768193"/>
          </a:xfrm>
          <a:prstGeom prst="rect">
            <a:avLst/>
          </a:prstGeom>
          <a:solidFill>
            <a:srgbClr val="E67A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81A2B3DF-2A11-B4DC-A2F8-17D99747FDF8}"/>
              </a:ext>
            </a:extLst>
          </p:cNvPr>
          <p:cNvSpPr txBox="1"/>
          <p:nvPr/>
        </p:nvSpPr>
        <p:spPr>
          <a:xfrm>
            <a:off x="4471365" y="2284601"/>
            <a:ext cx="7322004" cy="707886"/>
          </a:xfrm>
          <a:prstGeom prst="rect">
            <a:avLst/>
          </a:prstGeom>
          <a:noFill/>
        </p:spPr>
        <p:txBody>
          <a:bodyPr wrap="square" rtlCol="0">
            <a:spAutoFit/>
          </a:bodyPr>
          <a:lstStyle/>
          <a:p>
            <a:pPr algn="ctr"/>
            <a:r>
              <a:rPr kumimoji="1" lang="ja-JP" altLang="en-US" sz="4000" b="1" dirty="0">
                <a:solidFill>
                  <a:schemeClr val="bg1"/>
                </a:solidFill>
              </a:rPr>
              <a:t>概要と</a:t>
            </a:r>
            <a:r>
              <a:rPr lang="ja-JP" altLang="en-US" sz="4000" b="1" dirty="0">
                <a:solidFill>
                  <a:schemeClr val="bg1"/>
                </a:solidFill>
              </a:rPr>
              <a:t>設定作業の実践</a:t>
            </a:r>
            <a:endParaRPr kumimoji="1" lang="ja-JP" altLang="en-US" sz="2800" b="1" dirty="0">
              <a:solidFill>
                <a:schemeClr val="bg1"/>
              </a:solidFill>
            </a:endParaRPr>
          </a:p>
        </p:txBody>
      </p:sp>
      <p:pic>
        <p:nvPicPr>
          <p:cNvPr id="7" name="図 6">
            <a:extLst>
              <a:ext uri="{FF2B5EF4-FFF2-40B4-BE49-F238E27FC236}">
                <a16:creationId xmlns:a16="http://schemas.microsoft.com/office/drawing/2014/main" id="{05A698CE-17C7-82DD-EE31-30765317733F}"/>
              </a:ext>
            </a:extLst>
          </p:cNvPr>
          <p:cNvPicPr>
            <a:picLocks noChangeAspect="1"/>
          </p:cNvPicPr>
          <p:nvPr/>
        </p:nvPicPr>
        <p:blipFill>
          <a:blip r:embed="rId3"/>
          <a:stretch>
            <a:fillRect/>
          </a:stretch>
        </p:blipFill>
        <p:spPr>
          <a:xfrm>
            <a:off x="5385434" y="3260599"/>
            <a:ext cx="2562335" cy="1451476"/>
          </a:xfrm>
          <a:prstGeom prst="rect">
            <a:avLst/>
          </a:prstGeom>
          <a:ln>
            <a:solidFill>
              <a:schemeClr val="tx1"/>
            </a:solidFill>
          </a:ln>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AE69C82F-8443-71F4-92C0-BF10B1569879}"/>
              </a:ext>
            </a:extLst>
          </p:cNvPr>
          <p:cNvPicPr>
            <a:picLocks noChangeAspect="1"/>
          </p:cNvPicPr>
          <p:nvPr/>
        </p:nvPicPr>
        <p:blipFill>
          <a:blip r:embed="rId4"/>
          <a:stretch>
            <a:fillRect/>
          </a:stretch>
        </p:blipFill>
        <p:spPr>
          <a:xfrm>
            <a:off x="8117367" y="3260599"/>
            <a:ext cx="2565758" cy="1451476"/>
          </a:xfrm>
          <a:prstGeom prst="rect">
            <a:avLst/>
          </a:prstGeom>
          <a:ln>
            <a:solidFill>
              <a:schemeClr val="tx1"/>
            </a:solidFill>
          </a:ln>
          <a:effectLst>
            <a:outerShdw blurRad="50800" dist="38100" dir="2700000" algn="tl" rotWithShape="0">
              <a:prstClr val="black">
                <a:alpha val="40000"/>
              </a:prstClr>
            </a:outerShdw>
          </a:effectLst>
        </p:spPr>
      </p:pic>
      <p:pic>
        <p:nvPicPr>
          <p:cNvPr id="11" name="図 10">
            <a:extLst>
              <a:ext uri="{FF2B5EF4-FFF2-40B4-BE49-F238E27FC236}">
                <a16:creationId xmlns:a16="http://schemas.microsoft.com/office/drawing/2014/main" id="{2EBEEF31-40DE-1FB5-AB59-E4059EA0B61D}"/>
              </a:ext>
            </a:extLst>
          </p:cNvPr>
          <p:cNvPicPr>
            <a:picLocks noChangeAspect="1"/>
          </p:cNvPicPr>
          <p:nvPr/>
        </p:nvPicPr>
        <p:blipFill>
          <a:blip r:embed="rId5"/>
          <a:stretch>
            <a:fillRect/>
          </a:stretch>
        </p:blipFill>
        <p:spPr>
          <a:xfrm>
            <a:off x="5385434" y="4891944"/>
            <a:ext cx="2580020" cy="1455660"/>
          </a:xfrm>
          <a:prstGeom prst="rect">
            <a:avLst/>
          </a:prstGeom>
          <a:ln>
            <a:solidFill>
              <a:schemeClr val="tx1"/>
            </a:solidFill>
          </a:ln>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CF3CA366-6939-F1EB-0495-F4C2D5AA213D}"/>
              </a:ext>
            </a:extLst>
          </p:cNvPr>
          <p:cNvPicPr>
            <a:picLocks noChangeAspect="1"/>
          </p:cNvPicPr>
          <p:nvPr/>
        </p:nvPicPr>
        <p:blipFill>
          <a:blip r:embed="rId6"/>
          <a:stretch>
            <a:fillRect/>
          </a:stretch>
        </p:blipFill>
        <p:spPr>
          <a:xfrm>
            <a:off x="8117367" y="4891944"/>
            <a:ext cx="2580021" cy="1456102"/>
          </a:xfrm>
          <a:prstGeom prst="rect">
            <a:avLst/>
          </a:prstGeom>
          <a:ln>
            <a:solidFill>
              <a:schemeClr val="tx1"/>
            </a:solidFill>
          </a:ln>
          <a:effectLst>
            <a:outerShdw blurRad="50800" dist="38100" dir="2700000" algn="tl" rotWithShape="0">
              <a:prstClr val="black">
                <a:alpha val="40000"/>
              </a:prstClr>
            </a:outerShdw>
          </a:effectLst>
        </p:spPr>
      </p:pic>
      <p:pic>
        <p:nvPicPr>
          <p:cNvPr id="10" name="図 9" descr="アイコン&#10;&#10;AI によって生成されたコンテンツは間違っている可能性があります。">
            <a:extLst>
              <a:ext uri="{FF2B5EF4-FFF2-40B4-BE49-F238E27FC236}">
                <a16:creationId xmlns:a16="http://schemas.microsoft.com/office/drawing/2014/main" id="{DB375FDC-26D6-D085-38DC-7A757935BB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15" y="1525298"/>
            <a:ext cx="3959950" cy="3959950"/>
          </a:xfrm>
          <a:prstGeom prst="rect">
            <a:avLst/>
          </a:prstGeom>
          <a:solidFill>
            <a:srgbClr val="FFFFFF">
              <a:shade val="85000"/>
            </a:srgbClr>
          </a:solidFill>
          <a:ln w="88900" cap="sq">
            <a:noFill/>
            <a:miter lim="800000"/>
          </a:ln>
          <a:effectLst/>
        </p:spPr>
      </p:pic>
      <p:sp>
        <p:nvSpPr>
          <p:cNvPr id="6" name="テキスト ボックス 5">
            <a:extLst>
              <a:ext uri="{FF2B5EF4-FFF2-40B4-BE49-F238E27FC236}">
                <a16:creationId xmlns:a16="http://schemas.microsoft.com/office/drawing/2014/main" id="{766084AC-511C-CEFA-B57E-79F1CF30A2B5}"/>
              </a:ext>
            </a:extLst>
          </p:cNvPr>
          <p:cNvSpPr txBox="1"/>
          <p:nvPr/>
        </p:nvSpPr>
        <p:spPr>
          <a:xfrm>
            <a:off x="3204238" y="772053"/>
            <a:ext cx="9768626" cy="1569660"/>
          </a:xfrm>
          <a:prstGeom prst="rect">
            <a:avLst/>
          </a:prstGeom>
          <a:noFill/>
        </p:spPr>
        <p:txBody>
          <a:bodyPr wrap="square" rtlCol="0">
            <a:spAutoFit/>
          </a:bodyPr>
          <a:lstStyle/>
          <a:p>
            <a:pPr algn="ctr"/>
            <a:r>
              <a:rPr lang="en-US" altLang="ja-JP" sz="9600" b="1" dirty="0">
                <a:solidFill>
                  <a:schemeClr val="bg1"/>
                </a:solidFill>
              </a:rPr>
              <a:t>e</a:t>
            </a:r>
            <a:r>
              <a:rPr kumimoji="1" lang="ja-JP" altLang="en-US" sz="8800" b="1" dirty="0">
                <a:solidFill>
                  <a:schemeClr val="bg1"/>
                </a:solidFill>
              </a:rPr>
              <a:t>コマース</a:t>
            </a:r>
            <a:r>
              <a:rPr kumimoji="1" lang="ja-JP" altLang="en-US" sz="9600" b="1" dirty="0">
                <a:solidFill>
                  <a:schemeClr val="bg1"/>
                </a:solidFill>
              </a:rPr>
              <a:t>設定</a:t>
            </a:r>
            <a:endParaRPr kumimoji="1" lang="ja-JP" altLang="en-US" sz="7200" b="1" dirty="0">
              <a:solidFill>
                <a:schemeClr val="bg1"/>
              </a:solidFill>
            </a:endParaRPr>
          </a:p>
        </p:txBody>
      </p:sp>
    </p:spTree>
    <p:extLst>
      <p:ext uri="{BB962C8B-B14F-4D97-AF65-F5344CB8AC3E}">
        <p14:creationId xmlns:p14="http://schemas.microsoft.com/office/powerpoint/2010/main" val="5750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9B09704-029D-3FDA-0EB0-A2797C960701}"/>
              </a:ext>
            </a:extLst>
          </p:cNvPr>
          <p:cNvSpPr txBox="1"/>
          <p:nvPr/>
        </p:nvSpPr>
        <p:spPr>
          <a:xfrm>
            <a:off x="261257" y="241816"/>
            <a:ext cx="11144250" cy="461665"/>
          </a:xfrm>
          <a:prstGeom prst="rect">
            <a:avLst/>
          </a:prstGeom>
          <a:noFill/>
        </p:spPr>
        <p:txBody>
          <a:bodyPr wrap="square" rtlCol="0">
            <a:spAutoFit/>
          </a:bodyPr>
          <a:lstStyle/>
          <a:p>
            <a:r>
              <a:rPr lang="en-US" altLang="ja-JP" sz="2400" b="1" dirty="0">
                <a:highlight>
                  <a:srgbClr val="FFFF00"/>
                </a:highlight>
              </a:rPr>
              <a:t>e</a:t>
            </a:r>
            <a:r>
              <a:rPr kumimoji="1" lang="ja-JP" altLang="en-US" sz="2400" b="1" dirty="0">
                <a:highlight>
                  <a:srgbClr val="FFFF00"/>
                </a:highlight>
              </a:rPr>
              <a:t>コマース設定</a:t>
            </a:r>
            <a:r>
              <a:rPr lang="ja-JP" altLang="en-US" sz="2400" b="1" dirty="0">
                <a:highlight>
                  <a:srgbClr val="FFFF00"/>
                </a:highlight>
              </a:rPr>
              <a:t>とは</a:t>
            </a:r>
            <a:endParaRPr kumimoji="1" lang="ja-JP" altLang="en-US" sz="2400" b="1" dirty="0">
              <a:highlight>
                <a:srgbClr val="FFFF00"/>
              </a:highlight>
            </a:endParaRPr>
          </a:p>
        </p:txBody>
      </p:sp>
      <p:sp>
        <p:nvSpPr>
          <p:cNvPr id="5" name="テキスト ボックス 4">
            <a:extLst>
              <a:ext uri="{FF2B5EF4-FFF2-40B4-BE49-F238E27FC236}">
                <a16:creationId xmlns:a16="http://schemas.microsoft.com/office/drawing/2014/main" id="{D173F298-7A23-A951-F1F8-34C3C2860D90}"/>
              </a:ext>
            </a:extLst>
          </p:cNvPr>
          <p:cNvSpPr txBox="1"/>
          <p:nvPr/>
        </p:nvSpPr>
        <p:spPr>
          <a:xfrm>
            <a:off x="261257" y="717462"/>
            <a:ext cx="11381014" cy="1200329"/>
          </a:xfrm>
          <a:prstGeom prst="rect">
            <a:avLst/>
          </a:prstGeom>
          <a:noFill/>
        </p:spPr>
        <p:txBody>
          <a:bodyPr wrap="square" rtlCol="0">
            <a:spAutoFit/>
          </a:bodyPr>
          <a:lstStyle/>
          <a:p>
            <a:r>
              <a:rPr kumimoji="1" lang="en-US" altLang="ja-JP" dirty="0"/>
              <a:t>GA4</a:t>
            </a:r>
            <a:r>
              <a:rPr kumimoji="1" lang="ja-JP" altLang="en-US" dirty="0"/>
              <a:t>の</a:t>
            </a:r>
            <a:r>
              <a:rPr kumimoji="1" lang="en-US" altLang="ja-JP" dirty="0"/>
              <a:t>e</a:t>
            </a:r>
            <a:r>
              <a:rPr kumimoji="1" lang="ja-JP" altLang="en-US" dirty="0"/>
              <a:t>コマース設定とは、</a:t>
            </a:r>
            <a:r>
              <a:rPr kumimoji="1" lang="en-US" altLang="ja-JP" b="1" dirty="0">
                <a:solidFill>
                  <a:srgbClr val="FF0000"/>
                </a:solidFill>
              </a:rPr>
              <a:t>EC</a:t>
            </a:r>
            <a:r>
              <a:rPr kumimoji="1" lang="ja-JP" altLang="en-US" b="1" dirty="0">
                <a:solidFill>
                  <a:srgbClr val="FF0000"/>
                </a:solidFill>
              </a:rPr>
              <a:t>サイトでのユーザーの購買行動（商品表示、カート追加、購入完了など）を</a:t>
            </a:r>
            <a:endParaRPr kumimoji="1" lang="en-US" altLang="ja-JP" b="1" dirty="0">
              <a:solidFill>
                <a:srgbClr val="FF0000"/>
              </a:solidFill>
            </a:endParaRPr>
          </a:p>
          <a:p>
            <a:r>
              <a:rPr kumimoji="1" lang="ja-JP" altLang="en-US" b="1" dirty="0">
                <a:solidFill>
                  <a:srgbClr val="FF0000"/>
                </a:solidFill>
              </a:rPr>
              <a:t>計測・分析するための機能設定</a:t>
            </a:r>
            <a:r>
              <a:rPr lang="ja-JP" altLang="en-US" dirty="0"/>
              <a:t>。</a:t>
            </a:r>
            <a:endParaRPr lang="en-US" altLang="ja-JP" dirty="0"/>
          </a:p>
          <a:p>
            <a:r>
              <a:rPr kumimoji="1" lang="ja-JP" altLang="en-US" dirty="0"/>
              <a:t>商品</a:t>
            </a:r>
            <a:r>
              <a:rPr kumimoji="1" lang="en-US" altLang="ja-JP" dirty="0"/>
              <a:t>ID</a:t>
            </a:r>
            <a:r>
              <a:rPr kumimoji="1" lang="ja-JP" altLang="en-US" dirty="0"/>
              <a:t>、金額、トランザクション</a:t>
            </a:r>
            <a:r>
              <a:rPr kumimoji="1" lang="en-US" altLang="ja-JP" dirty="0"/>
              <a:t>ID</a:t>
            </a:r>
            <a:r>
              <a:rPr kumimoji="1" lang="ja-JP" altLang="en-US" dirty="0"/>
              <a:t>といった詳細データを「イベント」として収集し、</a:t>
            </a:r>
            <a:endParaRPr kumimoji="1" lang="en-US" altLang="ja-JP" dirty="0"/>
          </a:p>
          <a:p>
            <a:r>
              <a:rPr kumimoji="1" lang="ja-JP" altLang="en-US" dirty="0"/>
              <a:t>「収益化レポート」などで売上や商品ごとのパフォーマンスを可視化し、サイト改善に役立てるもの。</a:t>
            </a:r>
          </a:p>
        </p:txBody>
      </p:sp>
      <p:pic>
        <p:nvPicPr>
          <p:cNvPr id="9" name="図 8">
            <a:extLst>
              <a:ext uri="{FF2B5EF4-FFF2-40B4-BE49-F238E27FC236}">
                <a16:creationId xmlns:a16="http://schemas.microsoft.com/office/drawing/2014/main" id="{CFAFB0DC-1489-79F5-13E0-FE1671073717}"/>
              </a:ext>
            </a:extLst>
          </p:cNvPr>
          <p:cNvPicPr>
            <a:picLocks noChangeAspect="1"/>
          </p:cNvPicPr>
          <p:nvPr/>
        </p:nvPicPr>
        <p:blipFill>
          <a:blip r:embed="rId2"/>
          <a:stretch>
            <a:fillRect/>
          </a:stretch>
        </p:blipFill>
        <p:spPr>
          <a:xfrm>
            <a:off x="549006" y="2481854"/>
            <a:ext cx="8063553" cy="4248630"/>
          </a:xfrm>
          <a:prstGeom prst="rect">
            <a:avLst/>
          </a:prstGeom>
          <a:ln>
            <a:solidFill>
              <a:schemeClr val="tx1"/>
            </a:solidFill>
          </a:ln>
        </p:spPr>
      </p:pic>
      <p:sp>
        <p:nvSpPr>
          <p:cNvPr id="10" name="四角形: 角を丸くする 9">
            <a:extLst>
              <a:ext uri="{FF2B5EF4-FFF2-40B4-BE49-F238E27FC236}">
                <a16:creationId xmlns:a16="http://schemas.microsoft.com/office/drawing/2014/main" id="{E3E8B40C-C998-FD59-3EF9-FF34AB29249C}"/>
              </a:ext>
            </a:extLst>
          </p:cNvPr>
          <p:cNvSpPr/>
          <p:nvPr/>
        </p:nvSpPr>
        <p:spPr>
          <a:xfrm>
            <a:off x="693965" y="3257549"/>
            <a:ext cx="1151164" cy="1004208"/>
          </a:xfrm>
          <a:prstGeom prst="roundRect">
            <a:avLst>
              <a:gd name="adj" fmla="val 606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線 10">
            <a:extLst>
              <a:ext uri="{FF2B5EF4-FFF2-40B4-BE49-F238E27FC236}">
                <a16:creationId xmlns:a16="http://schemas.microsoft.com/office/drawing/2014/main" id="{A5355FAD-C07F-71B6-0EB1-13E1753D5580}"/>
              </a:ext>
            </a:extLst>
          </p:cNvPr>
          <p:cNvSpPr/>
          <p:nvPr/>
        </p:nvSpPr>
        <p:spPr>
          <a:xfrm>
            <a:off x="9111342" y="3077936"/>
            <a:ext cx="2612532" cy="2564403"/>
          </a:xfrm>
          <a:prstGeom prst="borderCallout1">
            <a:avLst>
              <a:gd name="adj1" fmla="val 21780"/>
              <a:gd name="adj2" fmla="val 4792"/>
              <a:gd name="adj3" fmla="val 23648"/>
              <a:gd name="adj4" fmla="val -288961"/>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bg1"/>
                </a:solidFill>
              </a:rPr>
              <a:t>GA4</a:t>
            </a:r>
            <a:r>
              <a:rPr kumimoji="1" lang="ja-JP" altLang="en-US" sz="1400" dirty="0">
                <a:solidFill>
                  <a:schemeClr val="bg1"/>
                </a:solidFill>
              </a:rPr>
              <a:t>の標準で</a:t>
            </a:r>
            <a:r>
              <a:rPr lang="ja-JP" altLang="en-US" sz="1400" dirty="0">
                <a:solidFill>
                  <a:schemeClr val="bg1"/>
                </a:solidFill>
              </a:rPr>
              <a:t>は、レポート＞「売上の促進」に関して、</a:t>
            </a:r>
            <a:endParaRPr kumimoji="1" lang="en-US" altLang="ja-JP" sz="1400" dirty="0">
              <a:solidFill>
                <a:schemeClr val="bg1"/>
              </a:solidFill>
            </a:endParaRPr>
          </a:p>
          <a:p>
            <a:r>
              <a:rPr lang="ja-JP" altLang="en-US" sz="1400" dirty="0">
                <a:solidFill>
                  <a:schemeClr val="bg1"/>
                </a:solidFill>
              </a:rPr>
              <a:t>ブランク、あるいは不正確なデータしか出ない。</a:t>
            </a:r>
            <a:endParaRPr lang="en-US" altLang="ja-JP" sz="1400" dirty="0">
              <a:solidFill>
                <a:schemeClr val="bg1"/>
              </a:solidFill>
            </a:endParaRPr>
          </a:p>
          <a:p>
            <a:endParaRPr kumimoji="1" lang="en-US" altLang="ja-JP" sz="1400" dirty="0">
              <a:solidFill>
                <a:schemeClr val="bg1"/>
              </a:solidFill>
            </a:endParaRPr>
          </a:p>
          <a:p>
            <a:r>
              <a:rPr lang="ja-JP" altLang="en-US" sz="1400" dirty="0">
                <a:solidFill>
                  <a:schemeClr val="bg1"/>
                </a:solidFill>
              </a:rPr>
              <a:t>↓</a:t>
            </a:r>
            <a:endParaRPr lang="en-US" altLang="ja-JP" sz="1400" dirty="0">
              <a:solidFill>
                <a:schemeClr val="bg1"/>
              </a:solidFill>
            </a:endParaRPr>
          </a:p>
          <a:p>
            <a:r>
              <a:rPr lang="ja-JP" altLang="en-US" sz="1400" dirty="0">
                <a:solidFill>
                  <a:schemeClr val="bg1"/>
                </a:solidFill>
              </a:rPr>
              <a:t>「</a:t>
            </a:r>
            <a:r>
              <a:rPr lang="en-US" altLang="ja-JP" sz="1400" dirty="0">
                <a:solidFill>
                  <a:schemeClr val="bg1"/>
                </a:solidFill>
              </a:rPr>
              <a:t>e</a:t>
            </a:r>
            <a:r>
              <a:rPr lang="ja-JP" altLang="en-US" sz="1400" dirty="0">
                <a:solidFill>
                  <a:schemeClr val="bg1"/>
                </a:solidFill>
              </a:rPr>
              <a:t>コマース設定」をすることにより、解放されることになる。</a:t>
            </a:r>
            <a:endParaRPr lang="en-US" altLang="ja-JP" sz="1400" dirty="0">
              <a:solidFill>
                <a:schemeClr val="bg1"/>
              </a:solidFill>
            </a:endParaRPr>
          </a:p>
        </p:txBody>
      </p:sp>
      <p:sp>
        <p:nvSpPr>
          <p:cNvPr id="12" name="四角形: 角を丸くする 11">
            <a:extLst>
              <a:ext uri="{FF2B5EF4-FFF2-40B4-BE49-F238E27FC236}">
                <a16:creationId xmlns:a16="http://schemas.microsoft.com/office/drawing/2014/main" id="{E273B9D7-8514-9157-8B33-6F9D3087BD5B}"/>
              </a:ext>
            </a:extLst>
          </p:cNvPr>
          <p:cNvSpPr/>
          <p:nvPr/>
        </p:nvSpPr>
        <p:spPr>
          <a:xfrm>
            <a:off x="337495" y="1998706"/>
            <a:ext cx="8486573" cy="417195"/>
          </a:xfrm>
          <a:prstGeom prst="roundRect">
            <a:avLst>
              <a:gd name="adj" fmla="val 5000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rPr>
              <a:t>e</a:t>
            </a:r>
            <a:r>
              <a:rPr kumimoji="1" lang="ja-JP" altLang="en-US" b="1" dirty="0">
                <a:solidFill>
                  <a:schemeClr val="bg1"/>
                </a:solidFill>
              </a:rPr>
              <a:t>コマース設定をすると</a:t>
            </a:r>
            <a:r>
              <a:rPr kumimoji="1" lang="en-US" altLang="ja-JP" b="1" dirty="0">
                <a:solidFill>
                  <a:schemeClr val="bg1"/>
                </a:solidFill>
              </a:rPr>
              <a:t>…</a:t>
            </a:r>
            <a:r>
              <a:rPr kumimoji="1" lang="ja-JP" altLang="en-US" b="1" dirty="0">
                <a:solidFill>
                  <a:schemeClr val="bg1"/>
                </a:solidFill>
              </a:rPr>
              <a:t>　「標準レポート」の「売上の促進」が解放される</a:t>
            </a:r>
          </a:p>
        </p:txBody>
      </p:sp>
    </p:spTree>
    <p:extLst>
      <p:ext uri="{BB962C8B-B14F-4D97-AF65-F5344CB8AC3E}">
        <p14:creationId xmlns:p14="http://schemas.microsoft.com/office/powerpoint/2010/main" val="130005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D08AAE-5D58-38D2-CEC1-D2037927B152}"/>
              </a:ext>
            </a:extLst>
          </p:cNvPr>
          <p:cNvPicPr>
            <a:picLocks noChangeAspect="1"/>
          </p:cNvPicPr>
          <p:nvPr/>
        </p:nvPicPr>
        <p:blipFill>
          <a:blip r:embed="rId2"/>
          <a:stretch>
            <a:fillRect/>
          </a:stretch>
        </p:blipFill>
        <p:spPr>
          <a:xfrm>
            <a:off x="4401484" y="1289957"/>
            <a:ext cx="2244415" cy="5398728"/>
          </a:xfrm>
          <a:prstGeom prst="rect">
            <a:avLst/>
          </a:prstGeom>
          <a:ln>
            <a:solidFill>
              <a:schemeClr val="tx1"/>
            </a:solidFill>
          </a:ln>
        </p:spPr>
      </p:pic>
      <p:sp>
        <p:nvSpPr>
          <p:cNvPr id="4" name="正方形/長方形 3">
            <a:extLst>
              <a:ext uri="{FF2B5EF4-FFF2-40B4-BE49-F238E27FC236}">
                <a16:creationId xmlns:a16="http://schemas.microsoft.com/office/drawing/2014/main" id="{7A227964-5BA7-6BE8-BFE2-4CE72F44BC15}"/>
              </a:ext>
            </a:extLst>
          </p:cNvPr>
          <p:cNvSpPr/>
          <p:nvPr/>
        </p:nvSpPr>
        <p:spPr>
          <a:xfrm>
            <a:off x="9349855" y="1289957"/>
            <a:ext cx="2547257" cy="1992085"/>
          </a:xfrm>
          <a:prstGeom prst="rect">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rPr>
              <a:t>例えば、</a:t>
            </a:r>
            <a:endParaRPr kumimoji="1" lang="en-US" altLang="ja-JP" sz="1400" dirty="0">
              <a:solidFill>
                <a:schemeClr val="bg1"/>
              </a:solidFill>
            </a:endParaRPr>
          </a:p>
          <a:p>
            <a:r>
              <a:rPr kumimoji="1" lang="ja-JP" altLang="en-US" sz="1400" dirty="0">
                <a:solidFill>
                  <a:schemeClr val="bg1"/>
                </a:solidFill>
              </a:rPr>
              <a:t>広告チャネル別に、どのブランドの商品が最も売れているか？」といった、ビジネスの意思決定に直結するクロス集計が数秒で作れるようになる。</a:t>
            </a:r>
            <a:endParaRPr lang="en-US" altLang="ja-JP" sz="1400" dirty="0">
              <a:solidFill>
                <a:schemeClr val="bg1"/>
              </a:solidFill>
            </a:endParaRPr>
          </a:p>
        </p:txBody>
      </p:sp>
      <p:sp>
        <p:nvSpPr>
          <p:cNvPr id="5" name="四角形: 角を丸くする 4">
            <a:extLst>
              <a:ext uri="{FF2B5EF4-FFF2-40B4-BE49-F238E27FC236}">
                <a16:creationId xmlns:a16="http://schemas.microsoft.com/office/drawing/2014/main" id="{B2EA3CE2-3CE4-7579-CF11-3AA7D08BAFCE}"/>
              </a:ext>
            </a:extLst>
          </p:cNvPr>
          <p:cNvSpPr/>
          <p:nvPr/>
        </p:nvSpPr>
        <p:spPr>
          <a:xfrm>
            <a:off x="337495" y="390342"/>
            <a:ext cx="8486573" cy="777151"/>
          </a:xfrm>
          <a:prstGeom prst="roundRect">
            <a:avLst>
              <a:gd name="adj" fmla="val 33665"/>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rPr>
              <a:t>e</a:t>
            </a:r>
            <a:r>
              <a:rPr kumimoji="1" lang="ja-JP" altLang="en-US" b="1" dirty="0">
                <a:solidFill>
                  <a:schemeClr val="bg1"/>
                </a:solidFill>
              </a:rPr>
              <a:t>コマース設定をすると</a:t>
            </a:r>
            <a:r>
              <a:rPr kumimoji="1" lang="en-US" altLang="ja-JP" b="1" dirty="0">
                <a:solidFill>
                  <a:schemeClr val="bg1"/>
                </a:solidFill>
              </a:rPr>
              <a:t>…</a:t>
            </a:r>
            <a:r>
              <a:rPr kumimoji="1" lang="ja-JP" altLang="en-US" b="1" dirty="0">
                <a:solidFill>
                  <a:schemeClr val="bg1"/>
                </a:solidFill>
              </a:rPr>
              <a:t>　「探索レポート」において、</a:t>
            </a:r>
            <a:endParaRPr lang="en-US" altLang="ja-JP" b="1" dirty="0">
              <a:solidFill>
                <a:schemeClr val="bg1"/>
              </a:solidFill>
            </a:endParaRPr>
          </a:p>
          <a:p>
            <a:pPr algn="ctr"/>
            <a:r>
              <a:rPr kumimoji="1" lang="en-US" altLang="ja-JP" b="1" dirty="0">
                <a:solidFill>
                  <a:schemeClr val="bg1"/>
                </a:solidFill>
              </a:rPr>
              <a:t>e</a:t>
            </a:r>
            <a:r>
              <a:rPr kumimoji="1" lang="ja-JP" altLang="en-US" b="1" dirty="0">
                <a:solidFill>
                  <a:schemeClr val="bg1"/>
                </a:solidFill>
              </a:rPr>
              <a:t>コマース専用の「ディメンション」と「指標」がフル活用できるようになる</a:t>
            </a:r>
          </a:p>
        </p:txBody>
      </p:sp>
      <p:pic>
        <p:nvPicPr>
          <p:cNvPr id="9" name="図 8">
            <a:extLst>
              <a:ext uri="{FF2B5EF4-FFF2-40B4-BE49-F238E27FC236}">
                <a16:creationId xmlns:a16="http://schemas.microsoft.com/office/drawing/2014/main" id="{C8F92FD0-75B4-3562-08AC-A20DBAD811E8}"/>
              </a:ext>
            </a:extLst>
          </p:cNvPr>
          <p:cNvPicPr>
            <a:picLocks noChangeAspect="1"/>
          </p:cNvPicPr>
          <p:nvPr/>
        </p:nvPicPr>
        <p:blipFill>
          <a:blip r:embed="rId3"/>
          <a:stretch>
            <a:fillRect/>
          </a:stretch>
        </p:blipFill>
        <p:spPr>
          <a:xfrm>
            <a:off x="468126" y="1289957"/>
            <a:ext cx="3686729" cy="3780064"/>
          </a:xfrm>
          <a:prstGeom prst="rect">
            <a:avLst/>
          </a:prstGeom>
          <a:ln>
            <a:solidFill>
              <a:schemeClr val="tx1"/>
            </a:solidFill>
          </a:ln>
        </p:spPr>
      </p:pic>
      <p:sp>
        <p:nvSpPr>
          <p:cNvPr id="10" name="四角形: 角を丸くする 9">
            <a:extLst>
              <a:ext uri="{FF2B5EF4-FFF2-40B4-BE49-F238E27FC236}">
                <a16:creationId xmlns:a16="http://schemas.microsoft.com/office/drawing/2014/main" id="{E6EE87EC-B5B8-E547-19B3-263CD825F918}"/>
              </a:ext>
            </a:extLst>
          </p:cNvPr>
          <p:cNvSpPr/>
          <p:nvPr/>
        </p:nvSpPr>
        <p:spPr>
          <a:xfrm>
            <a:off x="677636" y="2359478"/>
            <a:ext cx="1159327" cy="253093"/>
          </a:xfrm>
          <a:prstGeom prst="roundRect">
            <a:avLst>
              <a:gd name="adj" fmla="val 606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187033D1-FDA6-E67B-2209-8F2A33E68332}"/>
              </a:ext>
            </a:extLst>
          </p:cNvPr>
          <p:cNvCxnSpPr>
            <a:cxnSpLocks/>
            <a:stCxn id="10" idx="3"/>
          </p:cNvCxnSpPr>
          <p:nvPr/>
        </p:nvCxnSpPr>
        <p:spPr>
          <a:xfrm flipV="1">
            <a:off x="1836963" y="1534886"/>
            <a:ext cx="2804580" cy="951139"/>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4" name="図 13">
            <a:extLst>
              <a:ext uri="{FF2B5EF4-FFF2-40B4-BE49-F238E27FC236}">
                <a16:creationId xmlns:a16="http://schemas.microsoft.com/office/drawing/2014/main" id="{6BFC7499-5B72-FC59-D8D2-C32E270E7AD7}"/>
              </a:ext>
            </a:extLst>
          </p:cNvPr>
          <p:cNvPicPr>
            <a:picLocks noChangeAspect="1"/>
          </p:cNvPicPr>
          <p:nvPr/>
        </p:nvPicPr>
        <p:blipFill>
          <a:blip r:embed="rId4"/>
          <a:stretch>
            <a:fillRect/>
          </a:stretch>
        </p:blipFill>
        <p:spPr>
          <a:xfrm>
            <a:off x="6892528" y="1289957"/>
            <a:ext cx="2210698" cy="5167993"/>
          </a:xfrm>
          <a:prstGeom prst="rect">
            <a:avLst/>
          </a:prstGeom>
          <a:ln>
            <a:solidFill>
              <a:schemeClr val="tx1"/>
            </a:solidFill>
          </a:ln>
        </p:spPr>
      </p:pic>
      <p:sp>
        <p:nvSpPr>
          <p:cNvPr id="16" name="四角形: 角を丸くする 15">
            <a:extLst>
              <a:ext uri="{FF2B5EF4-FFF2-40B4-BE49-F238E27FC236}">
                <a16:creationId xmlns:a16="http://schemas.microsoft.com/office/drawing/2014/main" id="{17B93F53-FCE3-3FC5-EF14-9CDD782A0EC4}"/>
              </a:ext>
            </a:extLst>
          </p:cNvPr>
          <p:cNvSpPr/>
          <p:nvPr/>
        </p:nvSpPr>
        <p:spPr>
          <a:xfrm>
            <a:off x="677636" y="2669721"/>
            <a:ext cx="1159327" cy="253093"/>
          </a:xfrm>
          <a:prstGeom prst="roundRect">
            <a:avLst>
              <a:gd name="adj" fmla="val 6061"/>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16321A7F-DC56-855D-DAC3-91360814BE8B}"/>
              </a:ext>
            </a:extLst>
          </p:cNvPr>
          <p:cNvCxnSpPr>
            <a:cxnSpLocks/>
            <a:stCxn id="16" idx="3"/>
          </p:cNvCxnSpPr>
          <p:nvPr/>
        </p:nvCxnSpPr>
        <p:spPr>
          <a:xfrm flipV="1">
            <a:off x="1836963" y="1518557"/>
            <a:ext cx="5380266" cy="1277711"/>
          </a:xfrm>
          <a:prstGeom prst="straightConnector1">
            <a:avLst/>
          </a:prstGeom>
          <a:ln w="28575">
            <a:solidFill>
              <a:srgbClr val="0070C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074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矢印: 右 7">
            <a:extLst>
              <a:ext uri="{FF2B5EF4-FFF2-40B4-BE49-F238E27FC236}">
                <a16:creationId xmlns:a16="http://schemas.microsoft.com/office/drawing/2014/main" id="{192F887F-5BFA-14C5-03FB-E2A49F40B9C3}"/>
              </a:ext>
            </a:extLst>
          </p:cNvPr>
          <p:cNvSpPr/>
          <p:nvPr/>
        </p:nvSpPr>
        <p:spPr>
          <a:xfrm rot="18900000">
            <a:off x="1949198" y="6051104"/>
            <a:ext cx="1232754" cy="290819"/>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C06947B-6932-20AC-9D74-485D8B9C50B9}"/>
              </a:ext>
            </a:extLst>
          </p:cNvPr>
          <p:cNvSpPr txBox="1"/>
          <p:nvPr/>
        </p:nvSpPr>
        <p:spPr>
          <a:xfrm>
            <a:off x="261257" y="241816"/>
            <a:ext cx="11144250" cy="461665"/>
          </a:xfrm>
          <a:prstGeom prst="rect">
            <a:avLst/>
          </a:prstGeom>
          <a:noFill/>
        </p:spPr>
        <p:txBody>
          <a:bodyPr wrap="square" rtlCol="0">
            <a:spAutoFit/>
          </a:bodyPr>
          <a:lstStyle/>
          <a:p>
            <a:r>
              <a:rPr lang="en-US" altLang="ja-JP" sz="2400" b="1" dirty="0">
                <a:highlight>
                  <a:srgbClr val="FFFF00"/>
                </a:highlight>
              </a:rPr>
              <a:t>e</a:t>
            </a:r>
            <a:r>
              <a:rPr kumimoji="1" lang="ja-JP" altLang="en-US" sz="2400" b="1" dirty="0">
                <a:highlight>
                  <a:srgbClr val="FFFF00"/>
                </a:highlight>
              </a:rPr>
              <a:t>コマース設定をしない場合・した場合の比較</a:t>
            </a:r>
          </a:p>
        </p:txBody>
      </p:sp>
      <p:sp>
        <p:nvSpPr>
          <p:cNvPr id="3" name="テキスト ボックス 2">
            <a:extLst>
              <a:ext uri="{FF2B5EF4-FFF2-40B4-BE49-F238E27FC236}">
                <a16:creationId xmlns:a16="http://schemas.microsoft.com/office/drawing/2014/main" id="{845FE4E2-7A9B-D913-2793-473D37E6E58D}"/>
              </a:ext>
            </a:extLst>
          </p:cNvPr>
          <p:cNvSpPr txBox="1"/>
          <p:nvPr/>
        </p:nvSpPr>
        <p:spPr>
          <a:xfrm>
            <a:off x="261257" y="698006"/>
            <a:ext cx="11737350" cy="1200329"/>
          </a:xfrm>
          <a:prstGeom prst="rect">
            <a:avLst/>
          </a:prstGeom>
          <a:noFill/>
        </p:spPr>
        <p:txBody>
          <a:bodyPr wrap="square" rtlCol="0">
            <a:spAutoFit/>
          </a:bodyPr>
          <a:lstStyle/>
          <a:p>
            <a:r>
              <a:rPr kumimoji="1" lang="ja-JP" altLang="en-US" dirty="0"/>
              <a:t>基本的には、</a:t>
            </a:r>
            <a:r>
              <a:rPr kumimoji="1" lang="en-US" altLang="ja-JP" dirty="0"/>
              <a:t>GA4</a:t>
            </a:r>
            <a:r>
              <a:rPr kumimoji="1" lang="ja-JP" altLang="en-US" dirty="0"/>
              <a:t>の今の設定でも、商品ページの閲覧など、イベントは取得できているため、</a:t>
            </a:r>
            <a:endParaRPr kumimoji="1" lang="en-US" altLang="ja-JP" dirty="0"/>
          </a:p>
          <a:p>
            <a:r>
              <a:rPr lang="ja-JP" altLang="en-US" dirty="0"/>
              <a:t>都度設定や分析をすれば</a:t>
            </a:r>
            <a:r>
              <a:rPr kumimoji="1" lang="en-US" altLang="ja-JP" dirty="0"/>
              <a:t>e</a:t>
            </a:r>
            <a:r>
              <a:rPr kumimoji="1" lang="ja-JP" altLang="en-US" dirty="0"/>
              <a:t>コマース設定に似た数値を取ってくることは可能。</a:t>
            </a:r>
            <a:endParaRPr kumimoji="1" lang="en-US" altLang="ja-JP" dirty="0"/>
          </a:p>
          <a:p>
            <a:r>
              <a:rPr lang="ja-JP" altLang="en-US" dirty="0"/>
              <a:t>ただ、都度設定を行うのは運用の負荷が大きい。一通り</a:t>
            </a:r>
            <a:r>
              <a:rPr lang="en-US" altLang="ja-JP" dirty="0"/>
              <a:t>e</a:t>
            </a:r>
            <a:r>
              <a:rPr lang="ja-JP" altLang="en-US" dirty="0"/>
              <a:t>コマースに親和性が高い分析軸</a:t>
            </a:r>
            <a:r>
              <a:rPr lang="en-US" altLang="ja-JP" dirty="0"/>
              <a:t>(</a:t>
            </a:r>
            <a:r>
              <a:rPr lang="ja-JP" altLang="en-US" dirty="0"/>
              <a:t>ディメンションや指標</a:t>
            </a:r>
            <a:r>
              <a:rPr lang="en-US" altLang="ja-JP" dirty="0"/>
              <a:t>)</a:t>
            </a:r>
            <a:r>
              <a:rPr lang="ja-JP" altLang="en-US" dirty="0"/>
              <a:t>を用意しておく</a:t>
            </a:r>
            <a:r>
              <a:rPr lang="en-US" altLang="ja-JP" dirty="0"/>
              <a:t>(=e</a:t>
            </a:r>
            <a:r>
              <a:rPr lang="ja-JP" altLang="en-US" dirty="0"/>
              <a:t>コマース設定をしておく</a:t>
            </a:r>
            <a:r>
              <a:rPr lang="en-US" altLang="ja-JP" dirty="0"/>
              <a:t>)</a:t>
            </a:r>
            <a:r>
              <a:rPr lang="ja-JP" altLang="en-US" dirty="0"/>
              <a:t>ことによって、売上促進を目的とした分析のスピードが格段にアップする。</a:t>
            </a:r>
            <a:endParaRPr kumimoji="1" lang="ja-JP" altLang="en-US" dirty="0"/>
          </a:p>
        </p:txBody>
      </p:sp>
      <p:graphicFrame>
        <p:nvGraphicFramePr>
          <p:cNvPr id="5" name="表 4">
            <a:extLst>
              <a:ext uri="{FF2B5EF4-FFF2-40B4-BE49-F238E27FC236}">
                <a16:creationId xmlns:a16="http://schemas.microsoft.com/office/drawing/2014/main" id="{D84A3597-40AC-E1D5-FC0C-E44650BCBC88}"/>
              </a:ext>
            </a:extLst>
          </p:cNvPr>
          <p:cNvGraphicFramePr>
            <a:graphicFrameLocks noGrp="1"/>
          </p:cNvGraphicFramePr>
          <p:nvPr>
            <p:extLst>
              <p:ext uri="{D42A27DB-BD31-4B8C-83A1-F6EECF244321}">
                <p14:modId xmlns:p14="http://schemas.microsoft.com/office/powerpoint/2010/main" val="3468711938"/>
              </p:ext>
            </p:extLst>
          </p:nvPr>
        </p:nvGraphicFramePr>
        <p:xfrm>
          <a:off x="334735" y="2005251"/>
          <a:ext cx="11737351" cy="3652598"/>
        </p:xfrm>
        <a:graphic>
          <a:graphicData uri="http://schemas.openxmlformats.org/drawingml/2006/table">
            <a:tbl>
              <a:tblPr/>
              <a:tblGrid>
                <a:gridCol w="1657351">
                  <a:extLst>
                    <a:ext uri="{9D8B030D-6E8A-4147-A177-3AD203B41FA5}">
                      <a16:colId xmlns:a16="http://schemas.microsoft.com/office/drawing/2014/main" val="3529690814"/>
                    </a:ext>
                  </a:extLst>
                </a:gridCol>
                <a:gridCol w="3504042">
                  <a:extLst>
                    <a:ext uri="{9D8B030D-6E8A-4147-A177-3AD203B41FA5}">
                      <a16:colId xmlns:a16="http://schemas.microsoft.com/office/drawing/2014/main" val="3546683598"/>
                    </a:ext>
                  </a:extLst>
                </a:gridCol>
                <a:gridCol w="6575958">
                  <a:extLst>
                    <a:ext uri="{9D8B030D-6E8A-4147-A177-3AD203B41FA5}">
                      <a16:colId xmlns:a16="http://schemas.microsoft.com/office/drawing/2014/main" val="1930940435"/>
                    </a:ext>
                  </a:extLst>
                </a:gridCol>
              </a:tblGrid>
              <a:tr h="251238">
                <a:tc>
                  <a:txBody>
                    <a:bodyPr/>
                    <a:lstStyle/>
                    <a:p>
                      <a:pPr rtl="0"/>
                      <a:r>
                        <a:rPr lang="ja-JP" altLang="en-US" sz="1100" b="1" dirty="0">
                          <a:solidFill>
                            <a:srgbClr val="1F1F1F"/>
                          </a:solidFill>
                          <a:effectLst/>
                          <a:latin typeface="Google Sans Text"/>
                        </a:rPr>
                        <a:t>比較項目</a:t>
                      </a:r>
                      <a:endParaRPr lang="ja-JP" altLang="en-US" sz="1100" dirty="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tc>
                  <a:txBody>
                    <a:bodyPr/>
                    <a:lstStyle/>
                    <a:p>
                      <a:pPr rtl="0"/>
                      <a:r>
                        <a:rPr lang="ja-JP" altLang="en-US" sz="1100" b="1" dirty="0">
                          <a:solidFill>
                            <a:srgbClr val="1F1F1F"/>
                          </a:solidFill>
                          <a:effectLst/>
                          <a:latin typeface="Google Sans Text"/>
                        </a:rPr>
                        <a:t>設定前（基本計測のみ）</a:t>
                      </a:r>
                      <a:endParaRPr lang="ja-JP" altLang="en-US" sz="1100" dirty="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lumMod val="25000"/>
                        <a:lumOff val="75000"/>
                      </a:schemeClr>
                    </a:solidFill>
                  </a:tcPr>
                </a:tc>
                <a:tc>
                  <a:txBody>
                    <a:bodyPr/>
                    <a:lstStyle/>
                    <a:p>
                      <a:pPr rtl="0"/>
                      <a:r>
                        <a:rPr lang="ja-JP" altLang="en-US" sz="1100" b="1" dirty="0">
                          <a:solidFill>
                            <a:srgbClr val="1F1F1F"/>
                          </a:solidFill>
                          <a:effectLst/>
                          <a:latin typeface="Google Sans Text"/>
                        </a:rPr>
                        <a:t>設定後（</a:t>
                      </a:r>
                      <a:r>
                        <a:rPr lang="en-US" altLang="ja-JP" sz="1100" b="1" dirty="0">
                          <a:solidFill>
                            <a:srgbClr val="1F1F1F"/>
                          </a:solidFill>
                          <a:effectLst/>
                          <a:latin typeface="Google Sans Text"/>
                        </a:rPr>
                        <a:t>e</a:t>
                      </a:r>
                      <a:r>
                        <a:rPr lang="ja-JP" altLang="en-US" sz="1100" b="1" dirty="0">
                          <a:solidFill>
                            <a:srgbClr val="1F1F1F"/>
                          </a:solidFill>
                          <a:effectLst/>
                          <a:latin typeface="Google Sans Text"/>
                        </a:rPr>
                        <a:t>コマース実装済み）</a:t>
                      </a:r>
                      <a:endParaRPr lang="ja-JP" altLang="en-US" sz="1100" dirty="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488014449"/>
                  </a:ext>
                </a:extLst>
              </a:tr>
              <a:tr h="425170">
                <a:tc>
                  <a:txBody>
                    <a:bodyPr/>
                    <a:lstStyle/>
                    <a:p>
                      <a:pPr rtl="0"/>
                      <a:r>
                        <a:rPr lang="ja-JP" altLang="en-US" sz="1100" b="1">
                          <a:solidFill>
                            <a:srgbClr val="1F1F1F"/>
                          </a:solidFill>
                          <a:effectLst/>
                          <a:latin typeface="Google Sans Text"/>
                        </a:rPr>
                        <a:t>収益の可視化</a:t>
                      </a:r>
                      <a:endParaRPr lang="ja-JP" altLang="en-US" sz="110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75000"/>
                      </a:schemeClr>
                    </a:solidFill>
                  </a:tcPr>
                </a:tc>
                <a:tc>
                  <a:txBody>
                    <a:bodyPr/>
                    <a:lstStyle/>
                    <a:p>
                      <a:pPr rtl="0"/>
                      <a:r>
                        <a:rPr lang="ja-JP" altLang="en-US" sz="1100" b="1" dirty="0">
                          <a:solidFill>
                            <a:srgbClr val="1F1F1F"/>
                          </a:solidFill>
                          <a:effectLst/>
                          <a:latin typeface="Google Sans Text"/>
                        </a:rPr>
                        <a:t>「</a:t>
                      </a:r>
                      <a:r>
                        <a:rPr lang="en-US" altLang="ja-JP" sz="1100" b="1" dirty="0">
                          <a:solidFill>
                            <a:srgbClr val="1F1F1F"/>
                          </a:solidFill>
                          <a:effectLst/>
                          <a:latin typeface="Google Sans Text"/>
                        </a:rPr>
                        <a:t>0</a:t>
                      </a:r>
                      <a:r>
                        <a:rPr lang="ja-JP" altLang="en-US" sz="1100" b="1" dirty="0">
                          <a:solidFill>
                            <a:srgbClr val="1F1F1F"/>
                          </a:solidFill>
                          <a:effectLst/>
                          <a:latin typeface="Google Sans Text"/>
                        </a:rPr>
                        <a:t>円」または「件数」のみ表示</a:t>
                      </a: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tc>
                  <a:txBody>
                    <a:bodyPr/>
                    <a:lstStyle/>
                    <a:p>
                      <a:pPr rtl="0"/>
                      <a:r>
                        <a:rPr lang="ja-JP" altLang="en-US" sz="1100" b="1">
                          <a:solidFill>
                            <a:srgbClr val="1F1F1F"/>
                          </a:solidFill>
                          <a:effectLst/>
                          <a:latin typeface="Google Sans Text"/>
                        </a:rPr>
                        <a:t>「</a:t>
                      </a:r>
                      <a:r>
                        <a:rPr lang="en-US" altLang="ja-JP" sz="1100" b="1">
                          <a:solidFill>
                            <a:srgbClr val="1F1F1F"/>
                          </a:solidFill>
                          <a:effectLst/>
                          <a:latin typeface="Google Sans Text"/>
                        </a:rPr>
                        <a:t>12,500</a:t>
                      </a:r>
                      <a:r>
                        <a:rPr lang="ja-JP" altLang="en-US" sz="1100" b="1">
                          <a:solidFill>
                            <a:srgbClr val="1F1F1F"/>
                          </a:solidFill>
                          <a:effectLst/>
                          <a:latin typeface="Google Sans Text"/>
                        </a:rPr>
                        <a:t>円」など、実際の売上が表示される</a:t>
                      </a:r>
                      <a:endParaRPr lang="ja-JP" altLang="en-US" sz="110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8222140"/>
                  </a:ext>
                </a:extLst>
              </a:tr>
              <a:tr h="425170">
                <a:tc>
                  <a:txBody>
                    <a:bodyPr/>
                    <a:lstStyle/>
                    <a:p>
                      <a:pPr rtl="0"/>
                      <a:r>
                        <a:rPr lang="ja-JP" altLang="en-US" sz="1100" b="1">
                          <a:solidFill>
                            <a:srgbClr val="1F1F1F"/>
                          </a:solidFill>
                          <a:effectLst/>
                          <a:latin typeface="Google Sans Text"/>
                        </a:rPr>
                        <a:t>コンバージョン属性</a:t>
                      </a:r>
                      <a:endParaRPr lang="ja-JP" altLang="en-US" sz="110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75000"/>
                      </a:schemeClr>
                    </a:solidFill>
                  </a:tcPr>
                </a:tc>
                <a:tc>
                  <a:txBody>
                    <a:bodyPr/>
                    <a:lstStyle/>
                    <a:p>
                      <a:pPr rtl="0"/>
                      <a:r>
                        <a:rPr lang="ja-JP" altLang="en-US" sz="1100" b="1">
                          <a:solidFill>
                            <a:srgbClr val="1F1F1F"/>
                          </a:solidFill>
                          <a:effectLst/>
                          <a:latin typeface="Google Sans Text"/>
                        </a:rPr>
                        <a:t>「購入」という</a:t>
                      </a:r>
                      <a:r>
                        <a:rPr lang="en-US" altLang="ja-JP" sz="1100" b="1">
                          <a:solidFill>
                            <a:srgbClr val="1F1F1F"/>
                          </a:solidFill>
                          <a:effectLst/>
                          <a:latin typeface="Google Sans Text"/>
                        </a:rPr>
                        <a:t>1</a:t>
                      </a:r>
                      <a:r>
                        <a:rPr lang="ja-JP" altLang="en-US" sz="1100" b="1">
                          <a:solidFill>
                            <a:srgbClr val="1F1F1F"/>
                          </a:solidFill>
                          <a:effectLst/>
                          <a:latin typeface="Google Sans Text"/>
                        </a:rPr>
                        <a:t>つの塊</a:t>
                      </a: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tc>
                  <a:txBody>
                    <a:bodyPr/>
                    <a:lstStyle/>
                    <a:p>
                      <a:pPr rtl="0"/>
                      <a:r>
                        <a:rPr lang="ja-JP" altLang="en-US" sz="1100" b="1" dirty="0">
                          <a:solidFill>
                            <a:srgbClr val="1F1F1F"/>
                          </a:solidFill>
                          <a:effectLst/>
                          <a:latin typeface="Google Sans Text"/>
                        </a:rPr>
                        <a:t>「初回購入」か「リピート購入」か判別可能</a:t>
                      </a:r>
                      <a:endParaRPr lang="ja-JP" altLang="en-US" sz="1100" dirty="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4094577"/>
                  </a:ext>
                </a:extLst>
              </a:tr>
              <a:tr h="425170">
                <a:tc>
                  <a:txBody>
                    <a:bodyPr/>
                    <a:lstStyle/>
                    <a:p>
                      <a:pPr rtl="0"/>
                      <a:r>
                        <a:rPr lang="ja-JP" altLang="en-US" sz="1100" b="1">
                          <a:solidFill>
                            <a:srgbClr val="1F1F1F"/>
                          </a:solidFill>
                          <a:effectLst/>
                          <a:latin typeface="Google Sans Text"/>
                        </a:rPr>
                        <a:t>商品別の分析</a:t>
                      </a:r>
                      <a:endParaRPr lang="ja-JP" altLang="en-US" sz="110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75000"/>
                      </a:schemeClr>
                    </a:solidFill>
                  </a:tcPr>
                </a:tc>
                <a:tc>
                  <a:txBody>
                    <a:bodyPr/>
                    <a:lstStyle/>
                    <a:p>
                      <a:pPr rtl="0"/>
                      <a:r>
                        <a:rPr lang="ja-JP" altLang="en-US" sz="1100" b="1" dirty="0">
                          <a:solidFill>
                            <a:srgbClr val="1F1F1F"/>
                          </a:solidFill>
                          <a:effectLst/>
                          <a:latin typeface="Google Sans Text"/>
                        </a:rPr>
                        <a:t>どのページを見たかまでしか不明</a:t>
                      </a: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tc>
                  <a:txBody>
                    <a:bodyPr/>
                    <a:lstStyle/>
                    <a:p>
                      <a:pPr rtl="0"/>
                      <a:r>
                        <a:rPr lang="ja-JP" altLang="en-US" sz="1100" b="1" dirty="0">
                          <a:solidFill>
                            <a:srgbClr val="1F1F1F"/>
                          </a:solidFill>
                          <a:effectLst/>
                          <a:latin typeface="Google Sans Text"/>
                        </a:rPr>
                        <a:t>どの商品が「何個」売れたか、在庫管理に近い分析が可能</a:t>
                      </a:r>
                      <a:endParaRPr lang="ja-JP" altLang="en-US" sz="1100" dirty="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2986755"/>
                  </a:ext>
                </a:extLst>
              </a:tr>
              <a:tr h="425170">
                <a:tc>
                  <a:txBody>
                    <a:bodyPr/>
                    <a:lstStyle/>
                    <a:p>
                      <a:pPr rtl="0"/>
                      <a:r>
                        <a:rPr lang="ja-JP" altLang="en-US" sz="1100" b="1" dirty="0">
                          <a:solidFill>
                            <a:srgbClr val="1F1F1F"/>
                          </a:solidFill>
                          <a:effectLst/>
                          <a:latin typeface="Google Sans Text"/>
                        </a:rPr>
                        <a:t>カゴ落ちの特定</a:t>
                      </a:r>
                      <a:endParaRPr lang="ja-JP" altLang="en-US" sz="1100" dirty="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75000"/>
                      </a:schemeClr>
                    </a:solidFill>
                  </a:tcPr>
                </a:tc>
                <a:tc>
                  <a:txBody>
                    <a:bodyPr/>
                    <a:lstStyle/>
                    <a:p>
                      <a:pPr rtl="0"/>
                      <a:r>
                        <a:rPr lang="ja-JP" altLang="en-US" sz="1100" b="1" dirty="0">
                          <a:solidFill>
                            <a:srgbClr val="1F1F1F"/>
                          </a:solidFill>
                          <a:effectLst/>
                          <a:latin typeface="Google Sans Text"/>
                        </a:rPr>
                        <a:t>決済画面の離脱率しか分からない</a:t>
                      </a: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tc>
                  <a:txBody>
                    <a:bodyPr/>
                    <a:lstStyle/>
                    <a:p>
                      <a:pPr rtl="0"/>
                      <a:r>
                        <a:rPr lang="ja-JP" altLang="en-US" sz="1100" b="1">
                          <a:solidFill>
                            <a:srgbClr val="1F1F1F"/>
                          </a:solidFill>
                          <a:effectLst/>
                          <a:latin typeface="Google Sans Text"/>
                        </a:rPr>
                        <a:t>「カート追加率」と「決済開始後の離脱率」を分離して把握</a:t>
                      </a:r>
                      <a:endParaRPr lang="ja-JP" altLang="en-US" sz="110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53515090"/>
                  </a:ext>
                </a:extLst>
              </a:tr>
              <a:tr h="425170">
                <a:tc>
                  <a:txBody>
                    <a:bodyPr/>
                    <a:lstStyle/>
                    <a:p>
                      <a:pPr rtl="0"/>
                      <a:r>
                        <a:rPr lang="ja-JP" altLang="en-US" sz="1100" b="1">
                          <a:solidFill>
                            <a:srgbClr val="1F1F1F"/>
                          </a:solidFill>
                          <a:effectLst/>
                          <a:latin typeface="Google Sans Text"/>
                        </a:rPr>
                        <a:t>広告の評価指標</a:t>
                      </a:r>
                      <a:endParaRPr lang="ja-JP" altLang="en-US" sz="110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75000"/>
                      </a:schemeClr>
                    </a:solidFill>
                  </a:tcPr>
                </a:tc>
                <a:tc>
                  <a:txBody>
                    <a:bodyPr/>
                    <a:lstStyle/>
                    <a:p>
                      <a:pPr rtl="0"/>
                      <a:r>
                        <a:rPr lang="en-US" altLang="ja-JP" sz="1100" b="1">
                          <a:solidFill>
                            <a:srgbClr val="1F1F1F"/>
                          </a:solidFill>
                          <a:effectLst/>
                          <a:latin typeface="Google Sans Text"/>
                        </a:rPr>
                        <a:t>CPA</a:t>
                      </a:r>
                      <a:r>
                        <a:rPr lang="ja-JP" altLang="en-US" sz="1100" b="1">
                          <a:solidFill>
                            <a:srgbClr val="1F1F1F"/>
                          </a:solidFill>
                          <a:effectLst/>
                          <a:latin typeface="Google Sans Text"/>
                        </a:rPr>
                        <a:t>（獲得単価）でしか語れない</a:t>
                      </a: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tc>
                  <a:txBody>
                    <a:bodyPr/>
                    <a:lstStyle/>
                    <a:p>
                      <a:pPr rtl="0"/>
                      <a:r>
                        <a:rPr lang="en-US" altLang="ja-JP" sz="1100" b="1">
                          <a:solidFill>
                            <a:srgbClr val="1F1F1F"/>
                          </a:solidFill>
                          <a:effectLst/>
                          <a:latin typeface="Google Sans Text"/>
                        </a:rPr>
                        <a:t>ROAS</a:t>
                      </a:r>
                      <a:r>
                        <a:rPr lang="ja-JP" altLang="en-US" sz="1100" b="1">
                          <a:solidFill>
                            <a:srgbClr val="1F1F1F"/>
                          </a:solidFill>
                          <a:effectLst/>
                          <a:latin typeface="Google Sans Text"/>
                        </a:rPr>
                        <a:t>（広告費用対効果）で「利益」を軸に評価できる</a:t>
                      </a:r>
                      <a:endParaRPr lang="ja-JP" altLang="en-US" sz="110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6988370"/>
                  </a:ext>
                </a:extLst>
              </a:tr>
              <a:tr h="425170">
                <a:tc>
                  <a:txBody>
                    <a:bodyPr/>
                    <a:lstStyle/>
                    <a:p>
                      <a:pPr rtl="0"/>
                      <a:r>
                        <a:rPr lang="ja-JP" altLang="en-US" sz="1100" b="1" dirty="0">
                          <a:solidFill>
                            <a:srgbClr val="1F1F1F"/>
                          </a:solidFill>
                          <a:effectLst/>
                          <a:latin typeface="Google Sans Text"/>
                        </a:rPr>
                        <a:t>集客チャネルの評価</a:t>
                      </a:r>
                      <a:endParaRPr lang="ja-JP" altLang="en-US" sz="1100" dirty="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75000"/>
                      </a:schemeClr>
                    </a:solidFill>
                  </a:tcPr>
                </a:tc>
                <a:tc>
                  <a:txBody>
                    <a:bodyPr/>
                    <a:lstStyle/>
                    <a:p>
                      <a:pPr rtl="0"/>
                      <a:r>
                        <a:rPr lang="ja-JP" altLang="en-US" sz="1100" b="1" dirty="0">
                          <a:solidFill>
                            <a:srgbClr val="1F1F1F"/>
                          </a:solidFill>
                          <a:effectLst/>
                          <a:latin typeface="Google Sans Text"/>
                        </a:rPr>
                        <a:t>「数」を連れてくる媒体を評価</a:t>
                      </a: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tc>
                  <a:txBody>
                    <a:bodyPr/>
                    <a:lstStyle/>
                    <a:p>
                      <a:pPr rtl="0"/>
                      <a:r>
                        <a:rPr lang="ja-JP" altLang="en-US" sz="1100" b="1" dirty="0">
                          <a:solidFill>
                            <a:srgbClr val="1F1F1F"/>
                          </a:solidFill>
                          <a:effectLst/>
                          <a:latin typeface="Google Sans Text"/>
                        </a:rPr>
                        <a:t>「利益」を連れてくる媒体（質が高い媒体）を評価</a:t>
                      </a:r>
                      <a:endParaRPr lang="ja-JP" altLang="en-US" sz="1100" dirty="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39959435"/>
                  </a:ext>
                </a:extLst>
              </a:tr>
              <a:tr h="425170">
                <a:tc>
                  <a:txBody>
                    <a:bodyPr/>
                    <a:lstStyle/>
                    <a:p>
                      <a:pPr rtl="0"/>
                      <a:r>
                        <a:rPr lang="ja-JP" altLang="en-US" sz="1100" b="1">
                          <a:solidFill>
                            <a:srgbClr val="1F1F1F"/>
                          </a:solidFill>
                          <a:effectLst/>
                          <a:latin typeface="Google Sans Text"/>
                        </a:rPr>
                        <a:t>セット売りの分析</a:t>
                      </a:r>
                      <a:endParaRPr lang="ja-JP" altLang="en-US" sz="110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75000"/>
                      </a:schemeClr>
                    </a:solidFill>
                  </a:tcPr>
                </a:tc>
                <a:tc>
                  <a:txBody>
                    <a:bodyPr/>
                    <a:lstStyle/>
                    <a:p>
                      <a:pPr rtl="0"/>
                      <a:r>
                        <a:rPr lang="ja-JP" altLang="en-US" sz="1100" b="1">
                          <a:solidFill>
                            <a:srgbClr val="1F1F1F"/>
                          </a:solidFill>
                          <a:effectLst/>
                          <a:latin typeface="Google Sans Text"/>
                        </a:rPr>
                        <a:t>不可能</a:t>
                      </a: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tc>
                  <a:txBody>
                    <a:bodyPr/>
                    <a:lstStyle/>
                    <a:p>
                      <a:pPr rtl="0"/>
                      <a:r>
                        <a:rPr lang="ja-JP" altLang="en-US" sz="1100" b="1" dirty="0">
                          <a:solidFill>
                            <a:srgbClr val="1F1F1F"/>
                          </a:solidFill>
                          <a:effectLst/>
                          <a:latin typeface="Google Sans Text"/>
                        </a:rPr>
                        <a:t>「</a:t>
                      </a:r>
                      <a:r>
                        <a:rPr lang="en-US" altLang="ja-JP" sz="1100" b="1" dirty="0">
                          <a:solidFill>
                            <a:srgbClr val="1F1F1F"/>
                          </a:solidFill>
                          <a:effectLst/>
                          <a:latin typeface="Google Sans Text"/>
                        </a:rPr>
                        <a:t>A</a:t>
                      </a:r>
                      <a:r>
                        <a:rPr lang="ja-JP" altLang="en-US" sz="1100" b="1" dirty="0">
                          <a:solidFill>
                            <a:srgbClr val="1F1F1F"/>
                          </a:solidFill>
                          <a:effectLst/>
                          <a:latin typeface="Google Sans Text"/>
                        </a:rPr>
                        <a:t>を買った人は</a:t>
                      </a:r>
                      <a:r>
                        <a:rPr lang="en-US" altLang="ja-JP" sz="1100" b="1" dirty="0">
                          <a:solidFill>
                            <a:srgbClr val="1F1F1F"/>
                          </a:solidFill>
                          <a:effectLst/>
                          <a:latin typeface="Google Sans Text"/>
                        </a:rPr>
                        <a:t>B</a:t>
                      </a:r>
                      <a:r>
                        <a:rPr lang="ja-JP" altLang="en-US" sz="1100" b="1" dirty="0">
                          <a:solidFill>
                            <a:srgbClr val="1F1F1F"/>
                          </a:solidFill>
                          <a:effectLst/>
                          <a:latin typeface="Google Sans Text"/>
                        </a:rPr>
                        <a:t>も買っている」という併売傾向が見える</a:t>
                      </a:r>
                      <a:endParaRPr lang="ja-JP" altLang="en-US" sz="1100" dirty="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7812110"/>
                  </a:ext>
                </a:extLst>
              </a:tr>
              <a:tr h="425170">
                <a:tc>
                  <a:txBody>
                    <a:bodyPr/>
                    <a:lstStyle/>
                    <a:p>
                      <a:pPr rtl="0"/>
                      <a:r>
                        <a:rPr lang="en-US" sz="1100" b="1" dirty="0">
                          <a:solidFill>
                            <a:srgbClr val="1F1F1F"/>
                          </a:solidFill>
                          <a:effectLst/>
                          <a:latin typeface="Google Sans Text"/>
                        </a:rPr>
                        <a:t>LTV（</a:t>
                      </a:r>
                      <a:r>
                        <a:rPr lang="ja-JP" altLang="en-US" sz="1100" b="1" dirty="0">
                          <a:solidFill>
                            <a:srgbClr val="1F1F1F"/>
                          </a:solidFill>
                          <a:effectLst/>
                          <a:latin typeface="Google Sans Text"/>
                        </a:rPr>
                        <a:t>生涯価値）</a:t>
                      </a:r>
                      <a:endParaRPr lang="ja-JP" altLang="en-US" sz="1100" dirty="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75000"/>
                      </a:schemeClr>
                    </a:solidFill>
                  </a:tcPr>
                </a:tc>
                <a:tc>
                  <a:txBody>
                    <a:bodyPr/>
                    <a:lstStyle/>
                    <a:p>
                      <a:pPr rtl="0"/>
                      <a:r>
                        <a:rPr lang="ja-JP" altLang="en-US" sz="1100" b="1" dirty="0">
                          <a:solidFill>
                            <a:srgbClr val="1F1F1F"/>
                          </a:solidFill>
                          <a:effectLst/>
                          <a:latin typeface="Google Sans Text"/>
                        </a:rPr>
                        <a:t>予測不能</a:t>
                      </a: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tc>
                  <a:txBody>
                    <a:bodyPr/>
                    <a:lstStyle/>
                    <a:p>
                      <a:pPr rtl="0"/>
                      <a:r>
                        <a:rPr lang="ja-JP" altLang="en-US" sz="1100" b="1" dirty="0">
                          <a:solidFill>
                            <a:srgbClr val="1F1F1F"/>
                          </a:solidFill>
                          <a:effectLst/>
                          <a:latin typeface="Google Sans Text"/>
                        </a:rPr>
                        <a:t>一人のユーザーが「通算でいくら使ったか」を追跡開始</a:t>
                      </a:r>
                      <a:endParaRPr lang="ja-JP" altLang="en-US" sz="1100" dirty="0">
                        <a:solidFill>
                          <a:srgbClr val="1F1F1F"/>
                        </a:solidFill>
                        <a:effectLst/>
                        <a:latin typeface="Google Sans Text"/>
                      </a:endParaRPr>
                    </a:p>
                  </a:txBody>
                  <a:tcPr marL="56026" marR="56026" marT="37351" marB="37351"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0124194"/>
                  </a:ext>
                </a:extLst>
              </a:tr>
            </a:tbl>
          </a:graphicData>
        </a:graphic>
      </p:graphicFrame>
      <p:sp>
        <p:nvSpPr>
          <p:cNvPr id="6" name="楕円 5">
            <a:extLst>
              <a:ext uri="{FF2B5EF4-FFF2-40B4-BE49-F238E27FC236}">
                <a16:creationId xmlns:a16="http://schemas.microsoft.com/office/drawing/2014/main" id="{60FD4597-E502-F236-D4F7-599C8A3AFF83}"/>
              </a:ext>
            </a:extLst>
          </p:cNvPr>
          <p:cNvSpPr/>
          <p:nvPr/>
        </p:nvSpPr>
        <p:spPr>
          <a:xfrm>
            <a:off x="2208874" y="5815319"/>
            <a:ext cx="713405" cy="713405"/>
          </a:xfrm>
          <a:prstGeom prst="ellipse">
            <a:avLst/>
          </a:prstGeom>
          <a:solidFill>
            <a:schemeClr val="accent4">
              <a:lumMod val="20000"/>
              <a:lumOff val="8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ユーザー</a:t>
            </a:r>
            <a:endParaRPr kumimoji="1" lang="en-US" altLang="ja-JP" sz="1200" dirty="0">
              <a:solidFill>
                <a:schemeClr val="tx1"/>
              </a:solidFill>
            </a:endParaRPr>
          </a:p>
          <a:p>
            <a:pPr algn="ctr"/>
            <a:r>
              <a:rPr lang="ja-JP" altLang="en-US" sz="1200" dirty="0">
                <a:solidFill>
                  <a:schemeClr val="tx1"/>
                </a:solidFill>
              </a:rPr>
              <a:t>軸</a:t>
            </a:r>
            <a:endParaRPr kumimoji="1" lang="ja-JP" altLang="en-US" sz="1200" dirty="0">
              <a:solidFill>
                <a:schemeClr val="tx1"/>
              </a:solidFill>
            </a:endParaRPr>
          </a:p>
        </p:txBody>
      </p:sp>
      <p:sp>
        <p:nvSpPr>
          <p:cNvPr id="9" name="矢印: 右 8">
            <a:extLst>
              <a:ext uri="{FF2B5EF4-FFF2-40B4-BE49-F238E27FC236}">
                <a16:creationId xmlns:a16="http://schemas.microsoft.com/office/drawing/2014/main" id="{A50D1EB5-B10B-628C-6AB7-289E105C7999}"/>
              </a:ext>
            </a:extLst>
          </p:cNvPr>
          <p:cNvSpPr/>
          <p:nvPr/>
        </p:nvSpPr>
        <p:spPr>
          <a:xfrm rot="18900000">
            <a:off x="2844566" y="6051104"/>
            <a:ext cx="1232754" cy="290819"/>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CAC3F7C0-0936-282D-ED09-B846F9E21064}"/>
              </a:ext>
            </a:extLst>
          </p:cNvPr>
          <p:cNvSpPr/>
          <p:nvPr/>
        </p:nvSpPr>
        <p:spPr>
          <a:xfrm>
            <a:off x="3104242" y="5815319"/>
            <a:ext cx="713405" cy="713405"/>
          </a:xfrm>
          <a:prstGeom prst="ellipse">
            <a:avLst/>
          </a:prstGeom>
          <a:solidFill>
            <a:schemeClr val="accent4">
              <a:lumMod val="20000"/>
              <a:lumOff val="8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イベント</a:t>
            </a:r>
            <a:endParaRPr kumimoji="1" lang="en-US" altLang="ja-JP" sz="1200" dirty="0">
              <a:solidFill>
                <a:schemeClr val="tx1"/>
              </a:solidFill>
            </a:endParaRPr>
          </a:p>
          <a:p>
            <a:pPr algn="ctr"/>
            <a:r>
              <a:rPr kumimoji="1" lang="en-US" altLang="ja-JP" sz="1200" dirty="0">
                <a:solidFill>
                  <a:schemeClr val="tx1"/>
                </a:solidFill>
              </a:rPr>
              <a:t>(view)</a:t>
            </a:r>
          </a:p>
          <a:p>
            <a:pPr algn="ctr"/>
            <a:r>
              <a:rPr lang="ja-JP" altLang="en-US" sz="1200" dirty="0">
                <a:solidFill>
                  <a:schemeClr val="tx1"/>
                </a:solidFill>
              </a:rPr>
              <a:t>軸</a:t>
            </a:r>
            <a:endParaRPr kumimoji="1" lang="ja-JP" altLang="en-US" sz="1200" dirty="0">
              <a:solidFill>
                <a:schemeClr val="tx1"/>
              </a:solidFill>
            </a:endParaRPr>
          </a:p>
        </p:txBody>
      </p:sp>
      <p:sp>
        <p:nvSpPr>
          <p:cNvPr id="11" name="矢印: 右 10">
            <a:extLst>
              <a:ext uri="{FF2B5EF4-FFF2-40B4-BE49-F238E27FC236}">
                <a16:creationId xmlns:a16="http://schemas.microsoft.com/office/drawing/2014/main" id="{39D3F4B7-0F90-4D5F-9EBE-0864ED9DF8D0}"/>
              </a:ext>
            </a:extLst>
          </p:cNvPr>
          <p:cNvSpPr/>
          <p:nvPr/>
        </p:nvSpPr>
        <p:spPr>
          <a:xfrm rot="18900000">
            <a:off x="5590035" y="6051104"/>
            <a:ext cx="1232754" cy="290819"/>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5F64A9A9-6C5E-705D-6A7C-EED37171277A}"/>
              </a:ext>
            </a:extLst>
          </p:cNvPr>
          <p:cNvSpPr/>
          <p:nvPr/>
        </p:nvSpPr>
        <p:spPr>
          <a:xfrm>
            <a:off x="5849711" y="5815319"/>
            <a:ext cx="713405" cy="713405"/>
          </a:xfrm>
          <a:prstGeom prst="ellipse">
            <a:avLst/>
          </a:prstGeom>
          <a:solidFill>
            <a:schemeClr val="accent2">
              <a:lumMod val="40000"/>
              <a:lumOff val="6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ユーザー</a:t>
            </a:r>
            <a:endParaRPr kumimoji="1" lang="en-US" altLang="ja-JP" sz="1200" dirty="0">
              <a:solidFill>
                <a:schemeClr val="tx1"/>
              </a:solidFill>
            </a:endParaRPr>
          </a:p>
          <a:p>
            <a:pPr algn="ctr"/>
            <a:r>
              <a:rPr lang="ja-JP" altLang="en-US" sz="1200" dirty="0">
                <a:solidFill>
                  <a:schemeClr val="tx1"/>
                </a:solidFill>
              </a:rPr>
              <a:t>軸</a:t>
            </a:r>
            <a:endParaRPr kumimoji="1" lang="ja-JP" altLang="en-US" sz="1200" dirty="0">
              <a:solidFill>
                <a:schemeClr val="tx1"/>
              </a:solidFill>
            </a:endParaRPr>
          </a:p>
        </p:txBody>
      </p:sp>
      <p:sp>
        <p:nvSpPr>
          <p:cNvPr id="13" name="矢印: 右 12">
            <a:extLst>
              <a:ext uri="{FF2B5EF4-FFF2-40B4-BE49-F238E27FC236}">
                <a16:creationId xmlns:a16="http://schemas.microsoft.com/office/drawing/2014/main" id="{E91C774C-5F13-DB36-8888-73CFD2670829}"/>
              </a:ext>
            </a:extLst>
          </p:cNvPr>
          <p:cNvSpPr/>
          <p:nvPr/>
        </p:nvSpPr>
        <p:spPr>
          <a:xfrm rot="18900000">
            <a:off x="6485403" y="6051104"/>
            <a:ext cx="1232754" cy="290819"/>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637D2832-E100-5410-A551-210198259B92}"/>
              </a:ext>
            </a:extLst>
          </p:cNvPr>
          <p:cNvSpPr/>
          <p:nvPr/>
        </p:nvSpPr>
        <p:spPr>
          <a:xfrm>
            <a:off x="6745079" y="5815319"/>
            <a:ext cx="713405" cy="713405"/>
          </a:xfrm>
          <a:prstGeom prst="ellipse">
            <a:avLst/>
          </a:prstGeom>
          <a:solidFill>
            <a:schemeClr val="accent2">
              <a:lumMod val="40000"/>
              <a:lumOff val="6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イベント</a:t>
            </a:r>
            <a:endParaRPr kumimoji="1" lang="en-US" altLang="ja-JP" sz="1200" dirty="0">
              <a:solidFill>
                <a:schemeClr val="tx1"/>
              </a:solidFill>
            </a:endParaRPr>
          </a:p>
          <a:p>
            <a:pPr algn="ctr"/>
            <a:r>
              <a:rPr kumimoji="1" lang="en-US" altLang="ja-JP" sz="1200" dirty="0">
                <a:solidFill>
                  <a:schemeClr val="tx1"/>
                </a:solidFill>
              </a:rPr>
              <a:t>(view)</a:t>
            </a:r>
          </a:p>
          <a:p>
            <a:pPr algn="ctr"/>
            <a:r>
              <a:rPr lang="ja-JP" altLang="en-US" sz="1200" dirty="0">
                <a:solidFill>
                  <a:schemeClr val="tx1"/>
                </a:solidFill>
              </a:rPr>
              <a:t>軸</a:t>
            </a:r>
            <a:endParaRPr kumimoji="1" lang="ja-JP" altLang="en-US" sz="1200" dirty="0">
              <a:solidFill>
                <a:schemeClr val="tx1"/>
              </a:solidFill>
            </a:endParaRPr>
          </a:p>
        </p:txBody>
      </p:sp>
      <p:sp>
        <p:nvSpPr>
          <p:cNvPr id="15" name="矢印: 右 14">
            <a:extLst>
              <a:ext uri="{FF2B5EF4-FFF2-40B4-BE49-F238E27FC236}">
                <a16:creationId xmlns:a16="http://schemas.microsoft.com/office/drawing/2014/main" id="{975CD11A-C0B1-F2D9-DF3F-3F884519987B}"/>
              </a:ext>
            </a:extLst>
          </p:cNvPr>
          <p:cNvSpPr/>
          <p:nvPr/>
        </p:nvSpPr>
        <p:spPr>
          <a:xfrm rot="18900000">
            <a:off x="7380771" y="6051104"/>
            <a:ext cx="1232754" cy="290819"/>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BD39E54E-A94C-2B96-723A-1966681E4833}"/>
              </a:ext>
            </a:extLst>
          </p:cNvPr>
          <p:cNvSpPr/>
          <p:nvPr/>
        </p:nvSpPr>
        <p:spPr>
          <a:xfrm>
            <a:off x="7640447" y="5815319"/>
            <a:ext cx="713405" cy="713405"/>
          </a:xfrm>
          <a:prstGeom prst="ellipse">
            <a:avLst/>
          </a:prstGeom>
          <a:solidFill>
            <a:schemeClr val="accent2">
              <a:lumMod val="40000"/>
              <a:lumOff val="6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商品</a:t>
            </a:r>
            <a:endParaRPr kumimoji="1" lang="en-US" altLang="ja-JP" sz="1200" dirty="0">
              <a:solidFill>
                <a:schemeClr val="tx1"/>
              </a:solidFill>
            </a:endParaRPr>
          </a:p>
          <a:p>
            <a:pPr algn="ctr"/>
            <a:r>
              <a:rPr lang="ja-JP" altLang="en-US" sz="1200" dirty="0">
                <a:solidFill>
                  <a:schemeClr val="tx1"/>
                </a:solidFill>
              </a:rPr>
              <a:t>軸</a:t>
            </a:r>
            <a:endParaRPr kumimoji="1" lang="ja-JP" altLang="en-US" sz="1200" dirty="0">
              <a:solidFill>
                <a:schemeClr val="tx1"/>
              </a:solidFill>
            </a:endParaRPr>
          </a:p>
        </p:txBody>
      </p:sp>
      <p:sp>
        <p:nvSpPr>
          <p:cNvPr id="17" name="矢印: 右 16">
            <a:extLst>
              <a:ext uri="{FF2B5EF4-FFF2-40B4-BE49-F238E27FC236}">
                <a16:creationId xmlns:a16="http://schemas.microsoft.com/office/drawing/2014/main" id="{AAE12A6B-53D0-7ED9-D921-EA12B99DA1C6}"/>
              </a:ext>
            </a:extLst>
          </p:cNvPr>
          <p:cNvSpPr/>
          <p:nvPr/>
        </p:nvSpPr>
        <p:spPr>
          <a:xfrm rot="18900000">
            <a:off x="8276139" y="6051104"/>
            <a:ext cx="1232754" cy="290819"/>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89CD389E-1860-486A-5440-8C1AAC8F0876}"/>
              </a:ext>
            </a:extLst>
          </p:cNvPr>
          <p:cNvSpPr/>
          <p:nvPr/>
        </p:nvSpPr>
        <p:spPr>
          <a:xfrm>
            <a:off x="8535815" y="5815319"/>
            <a:ext cx="713405" cy="713405"/>
          </a:xfrm>
          <a:prstGeom prst="ellipse">
            <a:avLst/>
          </a:prstGeom>
          <a:solidFill>
            <a:schemeClr val="accent2">
              <a:lumMod val="40000"/>
              <a:lumOff val="6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イベント</a:t>
            </a:r>
            <a:endParaRPr kumimoji="1" lang="en-US" altLang="ja-JP" sz="1200" dirty="0">
              <a:solidFill>
                <a:schemeClr val="tx1"/>
              </a:solidFill>
            </a:endParaRPr>
          </a:p>
          <a:p>
            <a:pPr algn="ctr"/>
            <a:r>
              <a:rPr kumimoji="1" lang="en-US" altLang="ja-JP" sz="1200" dirty="0">
                <a:solidFill>
                  <a:schemeClr val="tx1"/>
                </a:solidFill>
              </a:rPr>
              <a:t>(</a:t>
            </a:r>
            <a:r>
              <a:rPr kumimoji="1" lang="en-US" altLang="ja-JP" sz="1200" dirty="0" err="1">
                <a:solidFill>
                  <a:schemeClr val="tx1"/>
                </a:solidFill>
              </a:rPr>
              <a:t>add_to_cart</a:t>
            </a:r>
            <a:r>
              <a:rPr kumimoji="1" lang="en-US" altLang="ja-JP" sz="1200" dirty="0">
                <a:solidFill>
                  <a:schemeClr val="tx1"/>
                </a:solidFill>
              </a:rPr>
              <a:t>)</a:t>
            </a:r>
          </a:p>
          <a:p>
            <a:pPr algn="ctr"/>
            <a:r>
              <a:rPr lang="ja-JP" altLang="en-US" sz="1200" dirty="0">
                <a:solidFill>
                  <a:schemeClr val="tx1"/>
                </a:solidFill>
              </a:rPr>
              <a:t>軸</a:t>
            </a:r>
            <a:endParaRPr kumimoji="1" lang="ja-JP" altLang="en-US" sz="1200" dirty="0">
              <a:solidFill>
                <a:schemeClr val="tx1"/>
              </a:solidFill>
            </a:endParaRPr>
          </a:p>
        </p:txBody>
      </p:sp>
      <p:sp>
        <p:nvSpPr>
          <p:cNvPr id="19" name="矢印: 右 18">
            <a:extLst>
              <a:ext uri="{FF2B5EF4-FFF2-40B4-BE49-F238E27FC236}">
                <a16:creationId xmlns:a16="http://schemas.microsoft.com/office/drawing/2014/main" id="{F3A4D65B-B72B-BA37-81E9-CBBF2CB55871}"/>
              </a:ext>
            </a:extLst>
          </p:cNvPr>
          <p:cNvSpPr/>
          <p:nvPr/>
        </p:nvSpPr>
        <p:spPr>
          <a:xfrm rot="18900000">
            <a:off x="9248904" y="6051104"/>
            <a:ext cx="1232754" cy="290819"/>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27D0A1F2-12ED-38BD-2032-4196D186E780}"/>
              </a:ext>
            </a:extLst>
          </p:cNvPr>
          <p:cNvSpPr/>
          <p:nvPr/>
        </p:nvSpPr>
        <p:spPr>
          <a:xfrm>
            <a:off x="9508580" y="5815319"/>
            <a:ext cx="713405" cy="713405"/>
          </a:xfrm>
          <a:prstGeom prst="ellipse">
            <a:avLst/>
          </a:prstGeom>
          <a:solidFill>
            <a:schemeClr val="accent2">
              <a:lumMod val="40000"/>
              <a:lumOff val="6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イベント</a:t>
            </a:r>
            <a:endParaRPr kumimoji="1" lang="en-US" altLang="ja-JP" sz="1200" dirty="0">
              <a:solidFill>
                <a:schemeClr val="tx1"/>
              </a:solidFill>
            </a:endParaRPr>
          </a:p>
          <a:p>
            <a:pPr algn="ctr"/>
            <a:r>
              <a:rPr kumimoji="1" lang="en-US" altLang="ja-JP" sz="1200" dirty="0">
                <a:solidFill>
                  <a:schemeClr val="tx1"/>
                </a:solidFill>
              </a:rPr>
              <a:t>(purchase)</a:t>
            </a:r>
          </a:p>
          <a:p>
            <a:pPr algn="ctr"/>
            <a:r>
              <a:rPr lang="ja-JP" altLang="en-US" sz="1200" dirty="0">
                <a:solidFill>
                  <a:schemeClr val="tx1"/>
                </a:solidFill>
              </a:rPr>
              <a:t>軸</a:t>
            </a:r>
            <a:endParaRPr kumimoji="1" lang="ja-JP" altLang="en-US" sz="1200" dirty="0">
              <a:solidFill>
                <a:schemeClr val="tx1"/>
              </a:solidFill>
            </a:endParaRPr>
          </a:p>
        </p:txBody>
      </p:sp>
      <p:sp>
        <p:nvSpPr>
          <p:cNvPr id="21" name="矢印: 右 20">
            <a:extLst>
              <a:ext uri="{FF2B5EF4-FFF2-40B4-BE49-F238E27FC236}">
                <a16:creationId xmlns:a16="http://schemas.microsoft.com/office/drawing/2014/main" id="{B027FF48-FBFF-87B9-051F-FA6B56B15980}"/>
              </a:ext>
            </a:extLst>
          </p:cNvPr>
          <p:cNvSpPr/>
          <p:nvPr/>
        </p:nvSpPr>
        <p:spPr>
          <a:xfrm rot="18900000">
            <a:off x="10221666" y="6051104"/>
            <a:ext cx="1232754" cy="290819"/>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75C12D5C-3B1D-B71B-5E9E-A6EB8E306128}"/>
              </a:ext>
            </a:extLst>
          </p:cNvPr>
          <p:cNvSpPr/>
          <p:nvPr/>
        </p:nvSpPr>
        <p:spPr>
          <a:xfrm>
            <a:off x="10481342" y="5815319"/>
            <a:ext cx="713405" cy="713405"/>
          </a:xfrm>
          <a:prstGeom prst="ellipse">
            <a:avLst/>
          </a:prstGeom>
          <a:solidFill>
            <a:schemeClr val="accent2">
              <a:lumMod val="40000"/>
              <a:lumOff val="6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a:solidFill>
                  <a:schemeClr val="tx1"/>
                </a:solidFill>
              </a:rPr>
              <a:t>金額</a:t>
            </a:r>
            <a:endParaRPr kumimoji="1" lang="en-US" altLang="ja-JP" sz="1200" dirty="0">
              <a:solidFill>
                <a:schemeClr val="tx1"/>
              </a:solidFill>
            </a:endParaRPr>
          </a:p>
          <a:p>
            <a:pPr algn="ctr"/>
            <a:r>
              <a:rPr lang="ja-JP" altLang="en-US" sz="1200" dirty="0">
                <a:solidFill>
                  <a:schemeClr val="tx1"/>
                </a:solidFill>
              </a:rPr>
              <a:t>軸</a:t>
            </a:r>
            <a:endParaRPr kumimoji="1" lang="ja-JP" altLang="en-US" sz="1200" dirty="0">
              <a:solidFill>
                <a:schemeClr val="tx1"/>
              </a:solidFill>
            </a:endParaRPr>
          </a:p>
        </p:txBody>
      </p:sp>
    </p:spTree>
    <p:extLst>
      <p:ext uri="{BB962C8B-B14F-4D97-AF65-F5344CB8AC3E}">
        <p14:creationId xmlns:p14="http://schemas.microsoft.com/office/powerpoint/2010/main" val="106247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04E9D00-EC4A-65AF-CA19-61AB1E95FDBF}"/>
              </a:ext>
            </a:extLst>
          </p:cNvPr>
          <p:cNvSpPr txBox="1"/>
          <p:nvPr/>
        </p:nvSpPr>
        <p:spPr>
          <a:xfrm>
            <a:off x="261257" y="241816"/>
            <a:ext cx="11144250" cy="461665"/>
          </a:xfrm>
          <a:prstGeom prst="rect">
            <a:avLst/>
          </a:prstGeom>
          <a:noFill/>
        </p:spPr>
        <p:txBody>
          <a:bodyPr wrap="square" rtlCol="0">
            <a:spAutoFit/>
          </a:bodyPr>
          <a:lstStyle/>
          <a:p>
            <a:r>
              <a:rPr lang="en-US" altLang="ja-JP" sz="2400" b="1" dirty="0">
                <a:highlight>
                  <a:srgbClr val="FFFF00"/>
                </a:highlight>
              </a:rPr>
              <a:t>e</a:t>
            </a:r>
            <a:r>
              <a:rPr kumimoji="1" lang="ja-JP" altLang="en-US" sz="2400" b="1" dirty="0">
                <a:highlight>
                  <a:srgbClr val="FFFF00"/>
                </a:highlight>
              </a:rPr>
              <a:t>コマース設定</a:t>
            </a:r>
            <a:r>
              <a:rPr lang="ja-JP" altLang="en-US" sz="2400" b="1" dirty="0">
                <a:highlight>
                  <a:srgbClr val="FFFF00"/>
                </a:highlight>
              </a:rPr>
              <a:t>のステップ</a:t>
            </a:r>
            <a:endParaRPr kumimoji="1" lang="ja-JP" altLang="en-US" sz="2400" b="1" dirty="0">
              <a:highlight>
                <a:srgbClr val="FFFF00"/>
              </a:highlight>
            </a:endParaRPr>
          </a:p>
        </p:txBody>
      </p:sp>
      <p:graphicFrame>
        <p:nvGraphicFramePr>
          <p:cNvPr id="12" name="表 11">
            <a:extLst>
              <a:ext uri="{FF2B5EF4-FFF2-40B4-BE49-F238E27FC236}">
                <a16:creationId xmlns:a16="http://schemas.microsoft.com/office/drawing/2014/main" id="{71E3977E-8B9B-C8AF-644F-CBE640DB7AC5}"/>
              </a:ext>
            </a:extLst>
          </p:cNvPr>
          <p:cNvGraphicFramePr>
            <a:graphicFrameLocks noGrp="1"/>
          </p:cNvGraphicFramePr>
          <p:nvPr>
            <p:extLst>
              <p:ext uri="{D42A27DB-BD31-4B8C-83A1-F6EECF244321}">
                <p14:modId xmlns:p14="http://schemas.microsoft.com/office/powerpoint/2010/main" val="3718777661"/>
              </p:ext>
            </p:extLst>
          </p:nvPr>
        </p:nvGraphicFramePr>
        <p:xfrm>
          <a:off x="515565" y="839596"/>
          <a:ext cx="11439728" cy="5541968"/>
        </p:xfrm>
        <a:graphic>
          <a:graphicData uri="http://schemas.openxmlformats.org/drawingml/2006/table">
            <a:tbl>
              <a:tblPr firstRow="1">
                <a:tableStyleId>{5C22544A-7EE6-4342-B048-85BDC9FD1C3A}</a:tableStyleId>
              </a:tblPr>
              <a:tblGrid>
                <a:gridCol w="1138552">
                  <a:extLst>
                    <a:ext uri="{9D8B030D-6E8A-4147-A177-3AD203B41FA5}">
                      <a16:colId xmlns:a16="http://schemas.microsoft.com/office/drawing/2014/main" val="1174435985"/>
                    </a:ext>
                  </a:extLst>
                </a:gridCol>
                <a:gridCol w="4561857">
                  <a:extLst>
                    <a:ext uri="{9D8B030D-6E8A-4147-A177-3AD203B41FA5}">
                      <a16:colId xmlns:a16="http://schemas.microsoft.com/office/drawing/2014/main" val="494545126"/>
                    </a:ext>
                  </a:extLst>
                </a:gridCol>
                <a:gridCol w="2412460">
                  <a:extLst>
                    <a:ext uri="{9D8B030D-6E8A-4147-A177-3AD203B41FA5}">
                      <a16:colId xmlns:a16="http://schemas.microsoft.com/office/drawing/2014/main" val="3007348162"/>
                    </a:ext>
                  </a:extLst>
                </a:gridCol>
                <a:gridCol w="3326859">
                  <a:extLst>
                    <a:ext uri="{9D8B030D-6E8A-4147-A177-3AD203B41FA5}">
                      <a16:colId xmlns:a16="http://schemas.microsoft.com/office/drawing/2014/main" val="1779554191"/>
                    </a:ext>
                  </a:extLst>
                </a:gridCol>
              </a:tblGrid>
              <a:tr h="360000">
                <a:tc>
                  <a:txBody>
                    <a:bodyPr/>
                    <a:lstStyle/>
                    <a:p>
                      <a:pPr algn="ctr"/>
                      <a:r>
                        <a:rPr kumimoji="1" lang="ja-JP" altLang="en-US" sz="1600" dirty="0"/>
                        <a:t>ステップ</a:t>
                      </a:r>
                    </a:p>
                  </a:txBody>
                  <a:tcPr>
                    <a:solidFill>
                      <a:schemeClr val="bg1">
                        <a:lumMod val="75000"/>
                      </a:schemeClr>
                    </a:solidFill>
                  </a:tcPr>
                </a:tc>
                <a:tc>
                  <a:txBody>
                    <a:bodyPr/>
                    <a:lstStyle/>
                    <a:p>
                      <a:pPr algn="ctr"/>
                      <a:r>
                        <a:rPr kumimoji="1" lang="ja-JP" altLang="en-US" sz="1600" dirty="0"/>
                        <a:t>作業名</a:t>
                      </a:r>
                    </a:p>
                  </a:txBody>
                  <a:tcPr anchor="ctr"/>
                </a:tc>
                <a:tc>
                  <a:txBody>
                    <a:bodyPr/>
                    <a:lstStyle/>
                    <a:p>
                      <a:pPr algn="ctr"/>
                      <a:r>
                        <a:rPr kumimoji="1" lang="ja-JP" altLang="en-US" sz="1600" dirty="0"/>
                        <a:t>担当者</a:t>
                      </a:r>
                    </a:p>
                  </a:txBody>
                  <a:tcPr anchor="ctr"/>
                </a:tc>
                <a:tc>
                  <a:txBody>
                    <a:bodyPr/>
                    <a:lstStyle/>
                    <a:p>
                      <a:pPr algn="ctr"/>
                      <a:r>
                        <a:rPr kumimoji="1" lang="ja-JP" altLang="en-US" sz="1600" dirty="0"/>
                        <a:t>作業環境</a:t>
                      </a:r>
                    </a:p>
                  </a:txBody>
                  <a:tcPr anchor="ctr"/>
                </a:tc>
                <a:extLst>
                  <a:ext uri="{0D108BD9-81ED-4DB2-BD59-A6C34878D82A}">
                    <a16:rowId xmlns:a16="http://schemas.microsoft.com/office/drawing/2014/main" val="2652126716"/>
                  </a:ext>
                </a:extLst>
              </a:tr>
              <a:tr h="647746">
                <a:tc>
                  <a:txBody>
                    <a:bodyPr/>
                    <a:lstStyle/>
                    <a:p>
                      <a:pPr algn="ctr"/>
                      <a:r>
                        <a:rPr kumimoji="1" lang="en-US" altLang="ja-JP" sz="1600" b="1" dirty="0">
                          <a:solidFill>
                            <a:srgbClr val="C00000"/>
                          </a:solidFill>
                        </a:rPr>
                        <a:t>Step1</a:t>
                      </a:r>
                      <a:endParaRPr kumimoji="1" lang="ja-JP" altLang="en-US" sz="1600" b="1" dirty="0">
                        <a:solidFill>
                          <a:srgbClr val="C00000"/>
                        </a:solidFill>
                      </a:endParaRPr>
                    </a:p>
                  </a:txBody>
                  <a:tcPr anchor="ctr">
                    <a:solidFill>
                      <a:schemeClr val="bg1">
                        <a:lumMod val="85000"/>
                      </a:schemeClr>
                    </a:solidFill>
                  </a:tcPr>
                </a:tc>
                <a:tc>
                  <a:txBody>
                    <a:bodyPr/>
                    <a:lstStyle/>
                    <a:p>
                      <a:r>
                        <a:rPr kumimoji="1" lang="ja-JP" altLang="en-US" sz="1600" dirty="0"/>
                        <a:t>計測対象イベントの選定と</a:t>
                      </a:r>
                      <a:r>
                        <a:rPr kumimoji="1" lang="en-US" altLang="ja-JP" sz="1600" dirty="0"/>
                        <a:t>KPI</a:t>
                      </a:r>
                      <a:r>
                        <a:rPr kumimoji="1" lang="ja-JP" altLang="en-US" sz="1600" dirty="0"/>
                        <a:t>定義</a:t>
                      </a:r>
                    </a:p>
                  </a:txBody>
                  <a:tcPr anchor="ctr"/>
                </a:tc>
                <a:tc>
                  <a:txBody>
                    <a:bodyPr/>
                    <a:lstStyle/>
                    <a:p>
                      <a:r>
                        <a:rPr kumimoji="1" lang="ja-JP" altLang="en-US" sz="1600" dirty="0"/>
                        <a:t>マーケター</a:t>
                      </a:r>
                    </a:p>
                  </a:txBody>
                  <a:tcPr anchor="ctr"/>
                </a:tc>
                <a:tc>
                  <a:txBody>
                    <a:bodyPr/>
                    <a:lstStyle/>
                    <a:p>
                      <a:endParaRPr kumimoji="1" lang="ja-JP" altLang="en-US" sz="1600" dirty="0"/>
                    </a:p>
                  </a:txBody>
                  <a:tcPr anchor="ctr"/>
                </a:tc>
                <a:extLst>
                  <a:ext uri="{0D108BD9-81ED-4DB2-BD59-A6C34878D82A}">
                    <a16:rowId xmlns:a16="http://schemas.microsoft.com/office/drawing/2014/main" val="1565683494"/>
                  </a:ext>
                </a:extLst>
              </a:tr>
              <a:tr h="647746">
                <a:tc>
                  <a:txBody>
                    <a:bodyPr/>
                    <a:lstStyle/>
                    <a:p>
                      <a:pPr algn="ctr"/>
                      <a:r>
                        <a:rPr kumimoji="1" lang="en-US" altLang="ja-JP" sz="1600" b="1" dirty="0">
                          <a:solidFill>
                            <a:srgbClr val="C00000"/>
                          </a:solidFill>
                        </a:rPr>
                        <a:t>Step2</a:t>
                      </a:r>
                      <a:endParaRPr kumimoji="1" lang="ja-JP" altLang="en-US" sz="1600" b="1" dirty="0">
                        <a:solidFill>
                          <a:srgbClr val="C00000"/>
                        </a:solidFill>
                      </a:endParaRPr>
                    </a:p>
                  </a:txBody>
                  <a:tcPr anchor="ctr">
                    <a:solidFill>
                      <a:schemeClr val="bg1">
                        <a:lumMod val="85000"/>
                      </a:schemeClr>
                    </a:solidFill>
                  </a:tcPr>
                </a:tc>
                <a:tc>
                  <a:txBody>
                    <a:bodyPr/>
                    <a:lstStyle/>
                    <a:p>
                      <a:r>
                        <a:rPr kumimoji="1" lang="en-US" altLang="ja-JP" sz="1600" dirty="0"/>
                        <a:t>Data Layer</a:t>
                      </a:r>
                      <a:r>
                        <a:rPr kumimoji="1" lang="ja-JP" altLang="en-US" sz="1600" dirty="0"/>
                        <a:t>（データレイヤー）変数仕様書の作成</a:t>
                      </a:r>
                    </a:p>
                  </a:txBody>
                  <a:tcPr anchor="ctr"/>
                </a:tc>
                <a:tc>
                  <a:txBody>
                    <a:bodyPr/>
                    <a:lstStyle/>
                    <a:p>
                      <a:r>
                        <a:rPr kumimoji="1" lang="ja-JP" altLang="en-US" sz="1600" dirty="0"/>
                        <a:t>マーケター＆エンジニア</a:t>
                      </a:r>
                    </a:p>
                  </a:txBody>
                  <a:tcPr anchor="ctr"/>
                </a:tc>
                <a:tc>
                  <a:txBody>
                    <a:bodyPr/>
                    <a:lstStyle/>
                    <a:p>
                      <a:r>
                        <a:rPr kumimoji="1" lang="ja-JP" altLang="en-US" sz="1600" dirty="0"/>
                        <a:t>・</a:t>
                      </a:r>
                      <a:r>
                        <a:rPr kumimoji="1" lang="en-US" altLang="ja-JP" sz="1600" dirty="0"/>
                        <a:t>Excel</a:t>
                      </a:r>
                      <a:r>
                        <a:rPr kumimoji="1" lang="ja-JP" altLang="en-US" sz="1600" dirty="0"/>
                        <a:t>等</a:t>
                      </a:r>
                    </a:p>
                  </a:txBody>
                  <a:tcPr anchor="ctr"/>
                </a:tc>
                <a:extLst>
                  <a:ext uri="{0D108BD9-81ED-4DB2-BD59-A6C34878D82A}">
                    <a16:rowId xmlns:a16="http://schemas.microsoft.com/office/drawing/2014/main" val="1824450717"/>
                  </a:ext>
                </a:extLst>
              </a:tr>
              <a:tr h="647746">
                <a:tc>
                  <a:txBody>
                    <a:bodyPr/>
                    <a:lstStyle/>
                    <a:p>
                      <a:pPr algn="ctr"/>
                      <a:r>
                        <a:rPr kumimoji="1" lang="en-US" altLang="ja-JP" sz="1600" b="1" dirty="0">
                          <a:solidFill>
                            <a:srgbClr val="C00000"/>
                          </a:solidFill>
                        </a:rPr>
                        <a:t>Step3</a:t>
                      </a:r>
                      <a:endParaRPr kumimoji="1" lang="ja-JP" altLang="en-US" sz="1600" b="1" dirty="0">
                        <a:solidFill>
                          <a:srgbClr val="C00000"/>
                        </a:solidFill>
                      </a:endParaRPr>
                    </a:p>
                  </a:txBody>
                  <a:tcPr anchor="ctr">
                    <a:solidFill>
                      <a:schemeClr val="bg1">
                        <a:lumMod val="85000"/>
                      </a:schemeClr>
                    </a:solidFill>
                  </a:tcPr>
                </a:tc>
                <a:tc>
                  <a:txBody>
                    <a:bodyPr/>
                    <a:lstStyle/>
                    <a:p>
                      <a:r>
                        <a:rPr kumimoji="1" lang="ja-JP" altLang="en-US" sz="1600" dirty="0"/>
                        <a:t>サイト側へのコード実装</a:t>
                      </a:r>
                    </a:p>
                  </a:txBody>
                  <a:tcPr anchor="ctr"/>
                </a:tc>
                <a:tc>
                  <a:txBody>
                    <a:bodyPr/>
                    <a:lstStyle/>
                    <a:p>
                      <a:r>
                        <a:rPr kumimoji="1" lang="ja-JP" altLang="en-US" sz="1600" dirty="0"/>
                        <a:t>エンジニア</a:t>
                      </a:r>
                    </a:p>
                  </a:txBody>
                  <a:tcPr anchor="ctr"/>
                </a:tc>
                <a:tc>
                  <a:txBody>
                    <a:bodyPr/>
                    <a:lstStyle/>
                    <a:p>
                      <a:r>
                        <a:rPr kumimoji="1" lang="ja-JP" altLang="en-US" sz="1600" dirty="0"/>
                        <a:t>・</a:t>
                      </a:r>
                      <a:r>
                        <a:rPr kumimoji="1" lang="en-US" altLang="ja-JP" sz="1600" dirty="0"/>
                        <a:t>EC</a:t>
                      </a:r>
                      <a:r>
                        <a:rPr kumimoji="1" lang="ja-JP" altLang="en-US" sz="1600" dirty="0"/>
                        <a:t>サイト側</a:t>
                      </a:r>
                    </a:p>
                  </a:txBody>
                  <a:tcPr anchor="ctr"/>
                </a:tc>
                <a:extLst>
                  <a:ext uri="{0D108BD9-81ED-4DB2-BD59-A6C34878D82A}">
                    <a16:rowId xmlns:a16="http://schemas.microsoft.com/office/drawing/2014/main" val="3408317436"/>
                  </a:ext>
                </a:extLst>
              </a:tr>
              <a:tr h="647746">
                <a:tc>
                  <a:txBody>
                    <a:bodyPr/>
                    <a:lstStyle/>
                    <a:p>
                      <a:pPr algn="ctr"/>
                      <a:r>
                        <a:rPr kumimoji="1" lang="en-US" altLang="ja-JP" sz="1600" b="1" dirty="0">
                          <a:solidFill>
                            <a:srgbClr val="C00000"/>
                          </a:solidFill>
                        </a:rPr>
                        <a:t>Step4</a:t>
                      </a:r>
                      <a:endParaRPr kumimoji="1" lang="ja-JP" altLang="en-US" sz="1600" b="1" dirty="0">
                        <a:solidFill>
                          <a:srgbClr val="C00000"/>
                        </a:solidFill>
                      </a:endParaRPr>
                    </a:p>
                  </a:txBody>
                  <a:tcPr anchor="ctr">
                    <a:solidFill>
                      <a:schemeClr val="bg1">
                        <a:lumMod val="85000"/>
                      </a:schemeClr>
                    </a:solidFill>
                  </a:tcPr>
                </a:tc>
                <a:tc>
                  <a:txBody>
                    <a:bodyPr/>
                    <a:lstStyle/>
                    <a:p>
                      <a:r>
                        <a:rPr kumimoji="1" lang="en-US" altLang="ja-JP" sz="1600" dirty="0"/>
                        <a:t>GTM</a:t>
                      </a:r>
                      <a:r>
                        <a:rPr kumimoji="1" lang="ja-JP" altLang="en-US" sz="1600" dirty="0"/>
                        <a:t>での「データレイヤー変数」の登録</a:t>
                      </a:r>
                    </a:p>
                  </a:txBody>
                  <a:tcPr anchor="ctr"/>
                </a:tc>
                <a:tc>
                  <a:txBody>
                    <a:bodyPr/>
                    <a:lstStyle/>
                    <a:p>
                      <a:r>
                        <a:rPr kumimoji="1" lang="ja-JP" altLang="en-US" sz="1600" dirty="0"/>
                        <a:t>マーケター</a:t>
                      </a:r>
                    </a:p>
                  </a:txBody>
                  <a:tcPr anchor="ctr"/>
                </a:tc>
                <a:tc>
                  <a:txBody>
                    <a:bodyPr/>
                    <a:lstStyle/>
                    <a:p>
                      <a:r>
                        <a:rPr kumimoji="1" lang="ja-JP" altLang="en-US" sz="1600" dirty="0"/>
                        <a:t>・</a:t>
                      </a:r>
                      <a:r>
                        <a:rPr kumimoji="1" lang="en-US" altLang="ja-JP" sz="1600" dirty="0"/>
                        <a:t>GTM</a:t>
                      </a:r>
                      <a:r>
                        <a:rPr kumimoji="1" lang="ja-JP" altLang="en-US" sz="1600" dirty="0"/>
                        <a:t>「変数」設定</a:t>
                      </a:r>
                    </a:p>
                  </a:txBody>
                  <a:tcPr anchor="ctr"/>
                </a:tc>
                <a:extLst>
                  <a:ext uri="{0D108BD9-81ED-4DB2-BD59-A6C34878D82A}">
                    <a16:rowId xmlns:a16="http://schemas.microsoft.com/office/drawing/2014/main" val="118339826"/>
                  </a:ext>
                </a:extLst>
              </a:tr>
              <a:tr h="647746">
                <a:tc>
                  <a:txBody>
                    <a:bodyPr/>
                    <a:lstStyle/>
                    <a:p>
                      <a:pPr algn="ctr"/>
                      <a:r>
                        <a:rPr kumimoji="1" lang="en-US" altLang="ja-JP" sz="1600" b="1" dirty="0">
                          <a:solidFill>
                            <a:srgbClr val="C00000"/>
                          </a:solidFill>
                        </a:rPr>
                        <a:t>Step5</a:t>
                      </a:r>
                      <a:endParaRPr kumimoji="1" lang="ja-JP" altLang="en-US" sz="1600" b="1" dirty="0">
                        <a:solidFill>
                          <a:srgbClr val="C00000"/>
                        </a:solidFill>
                      </a:endParaRPr>
                    </a:p>
                  </a:txBody>
                  <a:tcPr anchor="ctr">
                    <a:solidFill>
                      <a:schemeClr val="bg1">
                        <a:lumMod val="85000"/>
                      </a:schemeClr>
                    </a:solidFill>
                  </a:tcPr>
                </a:tc>
                <a:tc>
                  <a:txBody>
                    <a:bodyPr/>
                    <a:lstStyle/>
                    <a:p>
                      <a:r>
                        <a:rPr kumimoji="1" lang="ja-JP" altLang="en-US" sz="1600" dirty="0"/>
                        <a:t>カスタムイベントトリガーの設定</a:t>
                      </a:r>
                    </a:p>
                  </a:txBody>
                  <a:tcPr anchor="ctr"/>
                </a:tc>
                <a:tc>
                  <a:txBody>
                    <a:bodyPr/>
                    <a:lstStyle/>
                    <a:p>
                      <a:r>
                        <a:rPr kumimoji="1" lang="ja-JP" altLang="en-US" sz="1600" dirty="0"/>
                        <a:t>マーケター</a:t>
                      </a:r>
                    </a:p>
                  </a:txBody>
                  <a:tcPr anchor="ctr"/>
                </a:tc>
                <a:tc>
                  <a:txBody>
                    <a:bodyPr/>
                    <a:lstStyle/>
                    <a:p>
                      <a:r>
                        <a:rPr kumimoji="1" lang="ja-JP" altLang="en-US" sz="1600" dirty="0"/>
                        <a:t>・</a:t>
                      </a:r>
                      <a:r>
                        <a:rPr kumimoji="1" lang="en-US" altLang="ja-JP" sz="1600" dirty="0"/>
                        <a:t>GTM</a:t>
                      </a:r>
                      <a:r>
                        <a:rPr kumimoji="1" lang="ja-JP" altLang="en-US" sz="1600" dirty="0"/>
                        <a:t>「トリガー」設定</a:t>
                      </a:r>
                    </a:p>
                  </a:txBody>
                  <a:tcPr anchor="ctr"/>
                </a:tc>
                <a:extLst>
                  <a:ext uri="{0D108BD9-81ED-4DB2-BD59-A6C34878D82A}">
                    <a16:rowId xmlns:a16="http://schemas.microsoft.com/office/drawing/2014/main" val="605939260"/>
                  </a:ext>
                </a:extLst>
              </a:tr>
              <a:tr h="647746">
                <a:tc>
                  <a:txBody>
                    <a:bodyPr/>
                    <a:lstStyle/>
                    <a:p>
                      <a:pPr algn="ctr"/>
                      <a:r>
                        <a:rPr kumimoji="1" lang="en-US" altLang="ja-JP" sz="1600" b="1" dirty="0">
                          <a:solidFill>
                            <a:srgbClr val="C00000"/>
                          </a:solidFill>
                        </a:rPr>
                        <a:t>Step6</a:t>
                      </a:r>
                      <a:endParaRPr kumimoji="1" lang="ja-JP" altLang="en-US" sz="1600" b="1" dirty="0">
                        <a:solidFill>
                          <a:srgbClr val="C00000"/>
                        </a:solidFill>
                      </a:endParaRPr>
                    </a:p>
                  </a:txBody>
                  <a:tcPr anchor="ctr">
                    <a:solidFill>
                      <a:schemeClr val="bg1">
                        <a:lumMod val="85000"/>
                      </a:schemeClr>
                    </a:solidFill>
                  </a:tcPr>
                </a:tc>
                <a:tc>
                  <a:txBody>
                    <a:bodyPr/>
                    <a:lstStyle/>
                    <a:p>
                      <a:r>
                        <a:rPr kumimoji="1" lang="en-US" altLang="ja-JP" sz="1600" dirty="0"/>
                        <a:t>GA4</a:t>
                      </a:r>
                      <a:r>
                        <a:rPr kumimoji="1" lang="ja-JP" altLang="en-US" sz="1600" dirty="0"/>
                        <a:t>イベントタグの構築</a:t>
                      </a:r>
                    </a:p>
                  </a:txBody>
                  <a:tcPr anchor="ctr"/>
                </a:tc>
                <a:tc>
                  <a:txBody>
                    <a:bodyPr/>
                    <a:lstStyle/>
                    <a:p>
                      <a:r>
                        <a:rPr kumimoji="1" lang="ja-JP" altLang="en-US" sz="1600" dirty="0"/>
                        <a:t>マーケター</a:t>
                      </a:r>
                    </a:p>
                  </a:txBody>
                  <a:tcPr anchor="ctr"/>
                </a:tc>
                <a:tc>
                  <a:txBody>
                    <a:bodyPr/>
                    <a:lstStyle/>
                    <a:p>
                      <a:r>
                        <a:rPr kumimoji="1" lang="ja-JP" altLang="en-US" sz="1600" dirty="0"/>
                        <a:t>・</a:t>
                      </a:r>
                      <a:r>
                        <a:rPr kumimoji="1" lang="en-US" altLang="ja-JP" sz="1600" dirty="0"/>
                        <a:t>GTM</a:t>
                      </a:r>
                      <a:r>
                        <a:rPr kumimoji="1" lang="ja-JP" altLang="en-US" sz="1600" dirty="0"/>
                        <a:t>「タグ」設定</a:t>
                      </a:r>
                    </a:p>
                  </a:txBody>
                  <a:tcPr anchor="ctr"/>
                </a:tc>
                <a:extLst>
                  <a:ext uri="{0D108BD9-81ED-4DB2-BD59-A6C34878D82A}">
                    <a16:rowId xmlns:a16="http://schemas.microsoft.com/office/drawing/2014/main" val="3028783249"/>
                  </a:ext>
                </a:extLst>
              </a:tr>
              <a:tr h="647746">
                <a:tc>
                  <a:txBody>
                    <a:bodyPr/>
                    <a:lstStyle/>
                    <a:p>
                      <a:pPr algn="ctr"/>
                      <a:r>
                        <a:rPr kumimoji="1" lang="en-US" altLang="ja-JP" sz="1600" b="1" dirty="0">
                          <a:solidFill>
                            <a:srgbClr val="C00000"/>
                          </a:solidFill>
                        </a:rPr>
                        <a:t>Step7</a:t>
                      </a:r>
                      <a:endParaRPr kumimoji="1" lang="ja-JP" altLang="en-US" sz="1600" b="1" dirty="0">
                        <a:solidFill>
                          <a:srgbClr val="C00000"/>
                        </a:solidFill>
                      </a:endParaRPr>
                    </a:p>
                  </a:txBody>
                  <a:tcPr anchor="ctr">
                    <a:solidFill>
                      <a:schemeClr val="bg1">
                        <a:lumMod val="85000"/>
                      </a:schemeClr>
                    </a:solidFill>
                  </a:tcPr>
                </a:tc>
                <a:tc>
                  <a:txBody>
                    <a:bodyPr/>
                    <a:lstStyle/>
                    <a:p>
                      <a:r>
                        <a:rPr kumimoji="1" lang="en-US" altLang="ja-JP" sz="1600" dirty="0"/>
                        <a:t>GA4</a:t>
                      </a:r>
                      <a:r>
                        <a:rPr kumimoji="1" lang="ja-JP" altLang="en-US" sz="1600" dirty="0"/>
                        <a:t>でのカスタムディメンション</a:t>
                      </a:r>
                      <a:r>
                        <a:rPr kumimoji="1" lang="en-US" altLang="ja-JP" sz="1600" dirty="0"/>
                        <a:t>/</a:t>
                      </a:r>
                      <a:r>
                        <a:rPr kumimoji="1" lang="ja-JP" altLang="en-US" sz="1600" dirty="0"/>
                        <a:t>指標の設定</a:t>
                      </a:r>
                    </a:p>
                  </a:txBody>
                  <a:tcPr anchor="ctr"/>
                </a:tc>
                <a:tc>
                  <a:txBody>
                    <a:bodyPr/>
                    <a:lstStyle/>
                    <a:p>
                      <a:r>
                        <a:rPr kumimoji="1" lang="ja-JP" altLang="en-US" sz="1600" dirty="0"/>
                        <a:t>マーケター</a:t>
                      </a:r>
                    </a:p>
                  </a:txBody>
                  <a:tcPr anchor="ctr"/>
                </a:tc>
                <a:tc>
                  <a:txBody>
                    <a:bodyPr/>
                    <a:lstStyle/>
                    <a:p>
                      <a:r>
                        <a:rPr kumimoji="1" lang="ja-JP" altLang="en-US" sz="1600" dirty="0"/>
                        <a:t>・</a:t>
                      </a:r>
                      <a:r>
                        <a:rPr kumimoji="1" lang="en-US" altLang="ja-JP" sz="1600" dirty="0"/>
                        <a:t>GA4</a:t>
                      </a:r>
                      <a:r>
                        <a:rPr kumimoji="1" lang="ja-JP" altLang="en-US" sz="1600" dirty="0"/>
                        <a:t>「カスタムディメンション</a:t>
                      </a:r>
                      <a:r>
                        <a:rPr kumimoji="1" lang="en-US" altLang="ja-JP" sz="1600" dirty="0"/>
                        <a:t>/</a:t>
                      </a:r>
                      <a:r>
                        <a:rPr kumimoji="1" lang="ja-JP" altLang="en-US" sz="1600" dirty="0"/>
                        <a:t>指標」設定</a:t>
                      </a:r>
                    </a:p>
                  </a:txBody>
                  <a:tcPr anchor="ctr"/>
                </a:tc>
                <a:extLst>
                  <a:ext uri="{0D108BD9-81ED-4DB2-BD59-A6C34878D82A}">
                    <a16:rowId xmlns:a16="http://schemas.microsoft.com/office/drawing/2014/main" val="3932804790"/>
                  </a:ext>
                </a:extLst>
              </a:tr>
              <a:tr h="647746">
                <a:tc>
                  <a:txBody>
                    <a:bodyPr/>
                    <a:lstStyle/>
                    <a:p>
                      <a:pPr algn="ctr"/>
                      <a:r>
                        <a:rPr kumimoji="1" lang="en-US" altLang="ja-JP" sz="1600" b="1" dirty="0">
                          <a:solidFill>
                            <a:srgbClr val="C00000"/>
                          </a:solidFill>
                        </a:rPr>
                        <a:t>Step8</a:t>
                      </a:r>
                      <a:endParaRPr kumimoji="1" lang="ja-JP" altLang="en-US" sz="1600" b="1" dirty="0">
                        <a:solidFill>
                          <a:srgbClr val="C00000"/>
                        </a:solidFill>
                      </a:endParaRPr>
                    </a:p>
                  </a:txBody>
                  <a:tcPr anchor="ctr">
                    <a:solidFill>
                      <a:schemeClr val="bg1">
                        <a:lumMod val="85000"/>
                      </a:schemeClr>
                    </a:solidFill>
                  </a:tcPr>
                </a:tc>
                <a:tc>
                  <a:txBody>
                    <a:bodyPr/>
                    <a:lstStyle/>
                    <a:p>
                      <a:r>
                        <a:rPr kumimoji="1" lang="ja-JP" altLang="en-US" sz="1600" dirty="0"/>
                        <a:t>挙動確認後、公開</a:t>
                      </a:r>
                    </a:p>
                  </a:txBody>
                  <a:tcPr anchor="ctr"/>
                </a:tc>
                <a:tc>
                  <a:txBody>
                    <a:bodyPr/>
                    <a:lstStyle/>
                    <a:p>
                      <a:r>
                        <a:rPr kumimoji="1" lang="ja-JP" altLang="en-US" sz="1600" dirty="0"/>
                        <a:t>マーケター</a:t>
                      </a:r>
                    </a:p>
                  </a:txBody>
                  <a:tcPr anchor="ctr"/>
                </a:tc>
                <a:tc>
                  <a:txBody>
                    <a:bodyPr/>
                    <a:lstStyle/>
                    <a:p>
                      <a:r>
                        <a:rPr kumimoji="1" lang="ja-JP" altLang="en-US" sz="1600" dirty="0"/>
                        <a:t>・</a:t>
                      </a:r>
                      <a:r>
                        <a:rPr kumimoji="1" lang="en-US" altLang="ja-JP" sz="1600" dirty="0"/>
                        <a:t>GTM</a:t>
                      </a:r>
                      <a:r>
                        <a:rPr kumimoji="1" lang="ja-JP" altLang="en-US" sz="1600" dirty="0"/>
                        <a:t>のプレビュー　＋</a:t>
                      </a:r>
                      <a:endParaRPr kumimoji="1" lang="en-US" altLang="ja-JP" sz="1600" dirty="0"/>
                    </a:p>
                    <a:p>
                      <a:r>
                        <a:rPr kumimoji="1" lang="ja-JP" altLang="en-US" sz="1600" dirty="0"/>
                        <a:t>・</a:t>
                      </a:r>
                      <a:r>
                        <a:rPr kumimoji="1" lang="en-US" altLang="ja-JP" sz="1600" dirty="0"/>
                        <a:t>GA4</a:t>
                      </a:r>
                      <a:r>
                        <a:rPr kumimoji="1" lang="ja-JP" altLang="en-US" sz="1600" dirty="0"/>
                        <a:t>の</a:t>
                      </a:r>
                      <a:r>
                        <a:rPr kumimoji="1" lang="en-US" altLang="ja-JP" sz="1600" dirty="0"/>
                        <a:t>debug mode</a:t>
                      </a:r>
                      <a:endParaRPr kumimoji="1" lang="ja-JP" altLang="en-US" sz="1600" dirty="0"/>
                    </a:p>
                  </a:txBody>
                  <a:tcPr anchor="ctr"/>
                </a:tc>
                <a:extLst>
                  <a:ext uri="{0D108BD9-81ED-4DB2-BD59-A6C34878D82A}">
                    <a16:rowId xmlns:a16="http://schemas.microsoft.com/office/drawing/2014/main" val="2984572221"/>
                  </a:ext>
                </a:extLst>
              </a:tr>
            </a:tbl>
          </a:graphicData>
        </a:graphic>
      </p:graphicFrame>
      <p:sp>
        <p:nvSpPr>
          <p:cNvPr id="13" name="矢印: 下 12">
            <a:extLst>
              <a:ext uri="{FF2B5EF4-FFF2-40B4-BE49-F238E27FC236}">
                <a16:creationId xmlns:a16="http://schemas.microsoft.com/office/drawing/2014/main" id="{4B22A705-CA1A-8F2C-5826-5ADDA1290C85}"/>
              </a:ext>
            </a:extLst>
          </p:cNvPr>
          <p:cNvSpPr/>
          <p:nvPr/>
        </p:nvSpPr>
        <p:spPr>
          <a:xfrm>
            <a:off x="130628" y="857041"/>
            <a:ext cx="261257" cy="5811479"/>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328B242-E5AB-A3E2-D803-E2465A9E0283}"/>
              </a:ext>
            </a:extLst>
          </p:cNvPr>
          <p:cNvSpPr txBox="1"/>
          <p:nvPr/>
        </p:nvSpPr>
        <p:spPr>
          <a:xfrm>
            <a:off x="3841036" y="103315"/>
            <a:ext cx="8114257" cy="738664"/>
          </a:xfrm>
          <a:prstGeom prst="rect">
            <a:avLst/>
          </a:prstGeom>
          <a:noFill/>
        </p:spPr>
        <p:txBody>
          <a:bodyPr wrap="square" rtlCol="0">
            <a:spAutoFit/>
          </a:bodyPr>
          <a:lstStyle/>
          <a:p>
            <a:r>
              <a:rPr kumimoji="1" lang="en-US" altLang="ja-JP" sz="1400" dirty="0"/>
              <a:t>Shopify</a:t>
            </a:r>
            <a:r>
              <a:rPr kumimoji="1" lang="ja-JP" altLang="en-US" sz="1400" dirty="0"/>
              <a:t>等のツールにおいては、</a:t>
            </a:r>
            <a:r>
              <a:rPr lang="ja-JP" altLang="en-US" sz="1400" dirty="0"/>
              <a:t>ツールの管理画面に「</a:t>
            </a:r>
            <a:r>
              <a:rPr lang="en-US" altLang="ja-JP" sz="1400" dirty="0"/>
              <a:t>e</a:t>
            </a:r>
            <a:r>
              <a:rPr lang="ja-JP" altLang="en-US" sz="1400" dirty="0"/>
              <a:t>コマース設定：</a:t>
            </a:r>
            <a:r>
              <a:rPr lang="en-US" altLang="ja-JP" sz="1400" dirty="0"/>
              <a:t>ON</a:t>
            </a:r>
            <a:r>
              <a:rPr lang="ja-JP" altLang="en-US" sz="1400" dirty="0"/>
              <a:t>」のメニューがあり、比較的簡易な設定で完結するケースも多い。本資料は、簡易な設定ではなく、独自で</a:t>
            </a:r>
            <a:r>
              <a:rPr lang="en-US" altLang="ja-JP" sz="1400" dirty="0"/>
              <a:t>e</a:t>
            </a:r>
            <a:r>
              <a:rPr lang="ja-JP" altLang="en-US" sz="1400" dirty="0"/>
              <a:t>コマース設定を行う場合のステップのまとめとなる。</a:t>
            </a:r>
            <a:endParaRPr kumimoji="1" lang="ja-JP" altLang="en-US" sz="1400" dirty="0"/>
          </a:p>
        </p:txBody>
      </p:sp>
    </p:spTree>
    <p:extLst>
      <p:ext uri="{BB962C8B-B14F-4D97-AF65-F5344CB8AC3E}">
        <p14:creationId xmlns:p14="http://schemas.microsoft.com/office/powerpoint/2010/main" val="241478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D1475A11-7FBB-6BB5-FE65-9F103AFA5692}"/>
              </a:ext>
            </a:extLst>
          </p:cNvPr>
          <p:cNvSpPr/>
          <p:nvPr/>
        </p:nvSpPr>
        <p:spPr>
          <a:xfrm>
            <a:off x="3978612" y="137423"/>
            <a:ext cx="7500025" cy="693675"/>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E8514F7-0C83-1973-A15C-2CAE03B6CF72}"/>
              </a:ext>
            </a:extLst>
          </p:cNvPr>
          <p:cNvSpPr/>
          <p:nvPr/>
        </p:nvSpPr>
        <p:spPr>
          <a:xfrm>
            <a:off x="4222904" y="222506"/>
            <a:ext cx="1517515" cy="501168"/>
          </a:xfrm>
          <a:prstGeom prst="rect">
            <a:avLst/>
          </a:prstGeom>
          <a:solidFill>
            <a:srgbClr val="D9D9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C00000"/>
                </a:solidFill>
              </a:rPr>
              <a:t>Step4</a:t>
            </a:r>
            <a:endParaRPr kumimoji="1" lang="ja-JP" altLang="en-US" b="1" dirty="0">
              <a:solidFill>
                <a:srgbClr val="C00000"/>
              </a:solidFill>
            </a:endParaRPr>
          </a:p>
        </p:txBody>
      </p:sp>
      <p:sp>
        <p:nvSpPr>
          <p:cNvPr id="4" name="テキスト ボックス 3">
            <a:extLst>
              <a:ext uri="{FF2B5EF4-FFF2-40B4-BE49-F238E27FC236}">
                <a16:creationId xmlns:a16="http://schemas.microsoft.com/office/drawing/2014/main" id="{183BF239-D945-105A-5DD0-14D8517667AD}"/>
              </a:ext>
            </a:extLst>
          </p:cNvPr>
          <p:cNvSpPr txBox="1"/>
          <p:nvPr/>
        </p:nvSpPr>
        <p:spPr>
          <a:xfrm>
            <a:off x="261257" y="241816"/>
            <a:ext cx="4417747" cy="461665"/>
          </a:xfrm>
          <a:prstGeom prst="rect">
            <a:avLst/>
          </a:prstGeom>
          <a:noFill/>
        </p:spPr>
        <p:txBody>
          <a:bodyPr wrap="square" rtlCol="0">
            <a:spAutoFit/>
          </a:bodyPr>
          <a:lstStyle/>
          <a:p>
            <a:r>
              <a:rPr lang="en-US" altLang="ja-JP" sz="2400" b="1" dirty="0">
                <a:highlight>
                  <a:srgbClr val="FFFF00"/>
                </a:highlight>
              </a:rPr>
              <a:t>e</a:t>
            </a:r>
            <a:r>
              <a:rPr kumimoji="1" lang="ja-JP" altLang="en-US" sz="2400" b="1" dirty="0">
                <a:highlight>
                  <a:srgbClr val="FFFF00"/>
                </a:highlight>
              </a:rPr>
              <a:t>コマース設定</a:t>
            </a:r>
            <a:r>
              <a:rPr lang="ja-JP" altLang="en-US" sz="2400" b="1" dirty="0">
                <a:highlight>
                  <a:srgbClr val="FFFF00"/>
                </a:highlight>
              </a:rPr>
              <a:t>のステップ</a:t>
            </a:r>
            <a:endParaRPr kumimoji="1" lang="ja-JP" altLang="en-US" sz="2400" b="1" dirty="0">
              <a:highlight>
                <a:srgbClr val="FFFF00"/>
              </a:highlight>
            </a:endParaRPr>
          </a:p>
        </p:txBody>
      </p:sp>
      <p:sp>
        <p:nvSpPr>
          <p:cNvPr id="5" name="テキスト ボックス 4">
            <a:extLst>
              <a:ext uri="{FF2B5EF4-FFF2-40B4-BE49-F238E27FC236}">
                <a16:creationId xmlns:a16="http://schemas.microsoft.com/office/drawing/2014/main" id="{14E5AA8D-7AF4-2448-43B6-B8E7134204B5}"/>
              </a:ext>
            </a:extLst>
          </p:cNvPr>
          <p:cNvSpPr txBox="1"/>
          <p:nvPr/>
        </p:nvSpPr>
        <p:spPr>
          <a:xfrm>
            <a:off x="5827968" y="273035"/>
            <a:ext cx="4806854" cy="400110"/>
          </a:xfrm>
          <a:prstGeom prst="rect">
            <a:avLst/>
          </a:prstGeom>
          <a:noFill/>
        </p:spPr>
        <p:txBody>
          <a:bodyPr wrap="square" rtlCol="0">
            <a:spAutoFit/>
          </a:bodyPr>
          <a:lstStyle/>
          <a:p>
            <a:r>
              <a:rPr kumimoji="1" lang="en-US" altLang="ja-JP" sz="2000" b="1" dirty="0"/>
              <a:t>GTM</a:t>
            </a:r>
            <a:r>
              <a:rPr kumimoji="1" lang="ja-JP" altLang="en-US" sz="2000" b="1" dirty="0"/>
              <a:t>での「データレイヤー変数」の登録</a:t>
            </a:r>
          </a:p>
        </p:txBody>
      </p:sp>
      <p:pic>
        <p:nvPicPr>
          <p:cNvPr id="9" name="図 8">
            <a:extLst>
              <a:ext uri="{FF2B5EF4-FFF2-40B4-BE49-F238E27FC236}">
                <a16:creationId xmlns:a16="http://schemas.microsoft.com/office/drawing/2014/main" id="{85DFAF6B-FD10-FFE3-2FC5-DC388D022B34}"/>
              </a:ext>
            </a:extLst>
          </p:cNvPr>
          <p:cNvPicPr>
            <a:picLocks noChangeAspect="1"/>
          </p:cNvPicPr>
          <p:nvPr/>
        </p:nvPicPr>
        <p:blipFill>
          <a:blip r:embed="rId2"/>
          <a:stretch>
            <a:fillRect/>
          </a:stretch>
        </p:blipFill>
        <p:spPr>
          <a:xfrm>
            <a:off x="408215" y="1557659"/>
            <a:ext cx="1843099" cy="2838467"/>
          </a:xfrm>
          <a:prstGeom prst="rect">
            <a:avLst/>
          </a:prstGeom>
          <a:ln>
            <a:solidFill>
              <a:schemeClr val="tx1"/>
            </a:solidFill>
          </a:ln>
        </p:spPr>
      </p:pic>
      <p:pic>
        <p:nvPicPr>
          <p:cNvPr id="11" name="図 10">
            <a:extLst>
              <a:ext uri="{FF2B5EF4-FFF2-40B4-BE49-F238E27FC236}">
                <a16:creationId xmlns:a16="http://schemas.microsoft.com/office/drawing/2014/main" id="{A637CB85-E3F2-A1E2-54EC-A6ACACA21FCE}"/>
              </a:ext>
            </a:extLst>
          </p:cNvPr>
          <p:cNvPicPr>
            <a:picLocks noChangeAspect="1"/>
          </p:cNvPicPr>
          <p:nvPr/>
        </p:nvPicPr>
        <p:blipFill>
          <a:blip r:embed="rId3"/>
          <a:stretch>
            <a:fillRect/>
          </a:stretch>
        </p:blipFill>
        <p:spPr>
          <a:xfrm>
            <a:off x="2478556" y="1557659"/>
            <a:ext cx="5165437" cy="1903397"/>
          </a:xfrm>
          <a:prstGeom prst="rect">
            <a:avLst/>
          </a:prstGeom>
          <a:ln>
            <a:solidFill>
              <a:schemeClr val="tx1"/>
            </a:solidFill>
          </a:ln>
        </p:spPr>
      </p:pic>
      <p:pic>
        <p:nvPicPr>
          <p:cNvPr id="7" name="図 6">
            <a:extLst>
              <a:ext uri="{FF2B5EF4-FFF2-40B4-BE49-F238E27FC236}">
                <a16:creationId xmlns:a16="http://schemas.microsoft.com/office/drawing/2014/main" id="{66498114-97C2-BF9A-66C4-7817714DA8D6}"/>
              </a:ext>
            </a:extLst>
          </p:cNvPr>
          <p:cNvPicPr>
            <a:picLocks noChangeAspect="1"/>
          </p:cNvPicPr>
          <p:nvPr/>
        </p:nvPicPr>
        <p:blipFill>
          <a:blip r:embed="rId4"/>
          <a:stretch>
            <a:fillRect/>
          </a:stretch>
        </p:blipFill>
        <p:spPr>
          <a:xfrm>
            <a:off x="2798931" y="3535415"/>
            <a:ext cx="5610166" cy="3123909"/>
          </a:xfrm>
          <a:prstGeom prst="rect">
            <a:avLst/>
          </a:prstGeom>
          <a:ln>
            <a:solidFill>
              <a:schemeClr val="tx1"/>
            </a:solidFill>
          </a:ln>
        </p:spPr>
      </p:pic>
      <p:sp>
        <p:nvSpPr>
          <p:cNvPr id="12" name="四角形: 角を丸くする 11">
            <a:extLst>
              <a:ext uri="{FF2B5EF4-FFF2-40B4-BE49-F238E27FC236}">
                <a16:creationId xmlns:a16="http://schemas.microsoft.com/office/drawing/2014/main" id="{1877010A-6428-EB6E-2CC1-1FE221A6C849}"/>
              </a:ext>
            </a:extLst>
          </p:cNvPr>
          <p:cNvSpPr/>
          <p:nvPr/>
        </p:nvSpPr>
        <p:spPr>
          <a:xfrm>
            <a:off x="408215" y="3639552"/>
            <a:ext cx="1159327" cy="253093"/>
          </a:xfrm>
          <a:prstGeom prst="roundRect">
            <a:avLst>
              <a:gd name="adj" fmla="val 606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3635D649-7155-0329-2951-5D55E19687B8}"/>
              </a:ext>
            </a:extLst>
          </p:cNvPr>
          <p:cNvCxnSpPr>
            <a:cxnSpLocks/>
            <a:stCxn id="12" idx="3"/>
          </p:cNvCxnSpPr>
          <p:nvPr/>
        </p:nvCxnSpPr>
        <p:spPr>
          <a:xfrm flipV="1">
            <a:off x="1567542" y="1745438"/>
            <a:ext cx="1059329" cy="2020661"/>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四角形: 角を丸くする 14">
            <a:extLst>
              <a:ext uri="{FF2B5EF4-FFF2-40B4-BE49-F238E27FC236}">
                <a16:creationId xmlns:a16="http://schemas.microsoft.com/office/drawing/2014/main" id="{5537BB22-8E95-69B6-6FD5-DFF61CEAD111}"/>
              </a:ext>
            </a:extLst>
          </p:cNvPr>
          <p:cNvSpPr/>
          <p:nvPr/>
        </p:nvSpPr>
        <p:spPr>
          <a:xfrm>
            <a:off x="6861141" y="1557659"/>
            <a:ext cx="941888" cy="318407"/>
          </a:xfrm>
          <a:prstGeom prst="roundRect">
            <a:avLst>
              <a:gd name="adj" fmla="val 606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56821851-4292-BF3E-6572-273080363DDC}"/>
              </a:ext>
            </a:extLst>
          </p:cNvPr>
          <p:cNvCxnSpPr>
            <a:cxnSpLocks/>
          </p:cNvCxnSpPr>
          <p:nvPr/>
        </p:nvCxnSpPr>
        <p:spPr>
          <a:xfrm>
            <a:off x="7356159" y="1876066"/>
            <a:ext cx="0" cy="234315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4D512651-4218-6C70-16CD-B75ED12EDFDB}"/>
              </a:ext>
            </a:extLst>
          </p:cNvPr>
          <p:cNvSpPr txBox="1"/>
          <p:nvPr/>
        </p:nvSpPr>
        <p:spPr>
          <a:xfrm>
            <a:off x="394084" y="1047070"/>
            <a:ext cx="11737350" cy="646331"/>
          </a:xfrm>
          <a:prstGeom prst="rect">
            <a:avLst/>
          </a:prstGeom>
          <a:noFill/>
        </p:spPr>
        <p:txBody>
          <a:bodyPr wrap="square" rtlCol="0">
            <a:spAutoFit/>
          </a:bodyPr>
          <a:lstStyle/>
          <a:p>
            <a:r>
              <a:rPr lang="ja-JP" altLang="en-US" dirty="0"/>
              <a:t>データレイヤーに格納される「変数</a:t>
            </a:r>
            <a:r>
              <a:rPr lang="en-US" altLang="ja-JP" dirty="0"/>
              <a:t>(</a:t>
            </a:r>
            <a:r>
              <a:rPr lang="ja-JP" altLang="en-US" dirty="0"/>
              <a:t>可変する値</a:t>
            </a:r>
            <a:r>
              <a:rPr lang="en-US" altLang="ja-JP" dirty="0"/>
              <a:t>)</a:t>
            </a:r>
            <a:r>
              <a:rPr lang="ja-JP" altLang="en-US" dirty="0"/>
              <a:t>」を、</a:t>
            </a:r>
            <a:r>
              <a:rPr lang="en-US" altLang="ja-JP" dirty="0"/>
              <a:t>GTM</a:t>
            </a:r>
            <a:r>
              <a:rPr lang="ja-JP" altLang="en-US" dirty="0"/>
              <a:t>の中で意味を持たせるための作業。</a:t>
            </a:r>
            <a:endParaRPr lang="en-US" altLang="ja-JP" dirty="0"/>
          </a:p>
          <a:p>
            <a:endParaRPr kumimoji="1" lang="ja-JP" altLang="en-US" dirty="0"/>
          </a:p>
        </p:txBody>
      </p:sp>
      <p:sp>
        <p:nvSpPr>
          <p:cNvPr id="23" name="正方形/長方形 22">
            <a:extLst>
              <a:ext uri="{FF2B5EF4-FFF2-40B4-BE49-F238E27FC236}">
                <a16:creationId xmlns:a16="http://schemas.microsoft.com/office/drawing/2014/main" id="{8E6A70F1-59DF-8F10-D65C-20C706B661C9}"/>
              </a:ext>
            </a:extLst>
          </p:cNvPr>
          <p:cNvSpPr/>
          <p:nvPr/>
        </p:nvSpPr>
        <p:spPr>
          <a:xfrm>
            <a:off x="8609343" y="4664988"/>
            <a:ext cx="3396342" cy="191997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859BA72-2474-2D78-EB5D-7E6CF576B64D}"/>
              </a:ext>
            </a:extLst>
          </p:cNvPr>
          <p:cNvPicPr>
            <a:picLocks noChangeAspect="1"/>
          </p:cNvPicPr>
          <p:nvPr/>
        </p:nvPicPr>
        <p:blipFill>
          <a:blip r:embed="rId5"/>
          <a:stretch>
            <a:fillRect/>
          </a:stretch>
        </p:blipFill>
        <p:spPr>
          <a:xfrm>
            <a:off x="8756791" y="5105861"/>
            <a:ext cx="3166037" cy="1343494"/>
          </a:xfrm>
          <a:prstGeom prst="rect">
            <a:avLst/>
          </a:prstGeom>
        </p:spPr>
      </p:pic>
      <p:sp>
        <p:nvSpPr>
          <p:cNvPr id="24" name="テキスト ボックス 23">
            <a:extLst>
              <a:ext uri="{FF2B5EF4-FFF2-40B4-BE49-F238E27FC236}">
                <a16:creationId xmlns:a16="http://schemas.microsoft.com/office/drawing/2014/main" id="{9C583C53-71AB-0904-9484-917998ECBC56}"/>
              </a:ext>
            </a:extLst>
          </p:cNvPr>
          <p:cNvSpPr txBox="1"/>
          <p:nvPr/>
        </p:nvSpPr>
        <p:spPr>
          <a:xfrm>
            <a:off x="8756791" y="4715987"/>
            <a:ext cx="1320416" cy="276999"/>
          </a:xfrm>
          <a:prstGeom prst="rect">
            <a:avLst/>
          </a:prstGeom>
          <a:noFill/>
        </p:spPr>
        <p:txBody>
          <a:bodyPr wrap="square" rtlCol="0">
            <a:spAutoFit/>
          </a:bodyPr>
          <a:lstStyle/>
          <a:p>
            <a:r>
              <a:rPr lang="ja-JP" altLang="en-US" sz="1200" dirty="0"/>
              <a:t>参考：</a:t>
            </a:r>
            <a:endParaRPr kumimoji="1" lang="ja-JP" altLang="en-US" sz="1200" dirty="0"/>
          </a:p>
        </p:txBody>
      </p:sp>
      <p:sp>
        <p:nvSpPr>
          <p:cNvPr id="25" name="正方形/長方形 24">
            <a:extLst>
              <a:ext uri="{FF2B5EF4-FFF2-40B4-BE49-F238E27FC236}">
                <a16:creationId xmlns:a16="http://schemas.microsoft.com/office/drawing/2014/main" id="{E733AA35-D672-8D2D-E517-F6B8462EC96B}"/>
              </a:ext>
            </a:extLst>
          </p:cNvPr>
          <p:cNvSpPr/>
          <p:nvPr/>
        </p:nvSpPr>
        <p:spPr>
          <a:xfrm>
            <a:off x="8756791" y="5624976"/>
            <a:ext cx="579173" cy="117699"/>
          </a:xfrm>
          <a:prstGeom prst="rect">
            <a:avLst/>
          </a:prstGeom>
          <a:solidFill>
            <a:srgbClr val="46B1E1">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rgbClr val="FF0000"/>
                </a:solidFill>
              </a:rPr>
              <a:t>変数名</a:t>
            </a:r>
            <a:endParaRPr kumimoji="1" lang="ja-JP" altLang="en-US" sz="800" dirty="0">
              <a:solidFill>
                <a:srgbClr val="FF0000"/>
              </a:solidFill>
            </a:endParaRPr>
          </a:p>
        </p:txBody>
      </p:sp>
      <p:sp>
        <p:nvSpPr>
          <p:cNvPr id="26" name="正方形/長方形 25">
            <a:extLst>
              <a:ext uri="{FF2B5EF4-FFF2-40B4-BE49-F238E27FC236}">
                <a16:creationId xmlns:a16="http://schemas.microsoft.com/office/drawing/2014/main" id="{5EAA9784-510D-4846-5B05-7A4C380E1FDE}"/>
              </a:ext>
            </a:extLst>
          </p:cNvPr>
          <p:cNvSpPr/>
          <p:nvPr/>
        </p:nvSpPr>
        <p:spPr>
          <a:xfrm>
            <a:off x="9416998" y="5624976"/>
            <a:ext cx="514957" cy="117699"/>
          </a:xfrm>
          <a:prstGeom prst="rect">
            <a:avLst/>
          </a:prstGeom>
          <a:solidFill>
            <a:srgbClr val="46B1E1">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0000"/>
                </a:solidFill>
              </a:rPr>
              <a:t>変数</a:t>
            </a:r>
          </a:p>
        </p:txBody>
      </p:sp>
      <p:sp>
        <p:nvSpPr>
          <p:cNvPr id="27" name="吹き出し: 線 26">
            <a:extLst>
              <a:ext uri="{FF2B5EF4-FFF2-40B4-BE49-F238E27FC236}">
                <a16:creationId xmlns:a16="http://schemas.microsoft.com/office/drawing/2014/main" id="{E1C05201-DD62-0DB1-5582-9B4E32423117}"/>
              </a:ext>
            </a:extLst>
          </p:cNvPr>
          <p:cNvSpPr/>
          <p:nvPr/>
        </p:nvSpPr>
        <p:spPr>
          <a:xfrm>
            <a:off x="172406" y="4555671"/>
            <a:ext cx="2790272" cy="2176171"/>
          </a:xfrm>
          <a:prstGeom prst="borderCallout1">
            <a:avLst>
              <a:gd name="adj1" fmla="val 13915"/>
              <a:gd name="adj2" fmla="val 78819"/>
              <a:gd name="adj3" fmla="val 14159"/>
              <a:gd name="adj4" fmla="val 117860"/>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bg1"/>
                </a:solidFill>
              </a:rPr>
              <a:t>データレイヤーから「</a:t>
            </a:r>
            <a:r>
              <a:rPr lang="en-US" altLang="ja-JP" sz="1400" dirty="0">
                <a:solidFill>
                  <a:schemeClr val="bg1"/>
                </a:solidFill>
              </a:rPr>
              <a:t>ITEM_CD_ONLY</a:t>
            </a:r>
            <a:r>
              <a:rPr lang="ja-JP" altLang="en-US" sz="1400" dirty="0">
                <a:solidFill>
                  <a:schemeClr val="bg1"/>
                </a:solidFill>
              </a:rPr>
              <a:t>」という変数名で送られてくる値は、</a:t>
            </a:r>
            <a:endParaRPr lang="en-US" altLang="ja-JP" sz="1400" dirty="0">
              <a:solidFill>
                <a:schemeClr val="bg1"/>
              </a:solidFill>
            </a:endParaRPr>
          </a:p>
          <a:p>
            <a:r>
              <a:rPr lang="en-US" altLang="ja-JP" sz="1400" dirty="0">
                <a:solidFill>
                  <a:schemeClr val="bg1"/>
                </a:solidFill>
              </a:rPr>
              <a:t>【e</a:t>
            </a:r>
            <a:r>
              <a:rPr lang="ja-JP" altLang="en-US" sz="1400" dirty="0">
                <a:solidFill>
                  <a:schemeClr val="bg1"/>
                </a:solidFill>
              </a:rPr>
              <a:t>コマース設定</a:t>
            </a:r>
            <a:r>
              <a:rPr lang="en-US" altLang="ja-JP" sz="1400" dirty="0">
                <a:solidFill>
                  <a:schemeClr val="bg1"/>
                </a:solidFill>
              </a:rPr>
              <a:t>】</a:t>
            </a:r>
            <a:r>
              <a:rPr lang="ja-JP" altLang="en-US" sz="1400" dirty="0">
                <a:solidFill>
                  <a:schemeClr val="bg1"/>
                </a:solidFill>
              </a:rPr>
              <a:t>商品コード　という</a:t>
            </a:r>
            <a:endParaRPr lang="en-US" altLang="ja-JP" sz="1400" dirty="0">
              <a:solidFill>
                <a:schemeClr val="bg1"/>
              </a:solidFill>
            </a:endParaRPr>
          </a:p>
          <a:p>
            <a:r>
              <a:rPr lang="ja-JP" altLang="en-US" sz="1400" dirty="0">
                <a:solidFill>
                  <a:schemeClr val="bg1"/>
                </a:solidFill>
              </a:rPr>
              <a:t>意味を持ちますよ～</a:t>
            </a:r>
            <a:endParaRPr lang="en-US" altLang="ja-JP" sz="1400" dirty="0">
              <a:solidFill>
                <a:schemeClr val="bg1"/>
              </a:solidFill>
            </a:endParaRPr>
          </a:p>
          <a:p>
            <a:endParaRPr lang="en-US" altLang="ja-JP" sz="1400" dirty="0">
              <a:solidFill>
                <a:schemeClr val="bg1"/>
              </a:solidFill>
            </a:endParaRPr>
          </a:p>
          <a:p>
            <a:r>
              <a:rPr lang="ja-JP" altLang="en-US" sz="1400" dirty="0">
                <a:solidFill>
                  <a:schemeClr val="bg1"/>
                </a:solidFill>
              </a:rPr>
              <a:t>ということを設定する</a:t>
            </a:r>
            <a:endParaRPr lang="en-US" altLang="ja-JP" sz="1400" dirty="0">
              <a:solidFill>
                <a:schemeClr val="bg1"/>
              </a:solidFill>
            </a:endParaRPr>
          </a:p>
        </p:txBody>
      </p:sp>
      <p:sp>
        <p:nvSpPr>
          <p:cNvPr id="28" name="四角形: 角を丸くする 27">
            <a:extLst>
              <a:ext uri="{FF2B5EF4-FFF2-40B4-BE49-F238E27FC236}">
                <a16:creationId xmlns:a16="http://schemas.microsoft.com/office/drawing/2014/main" id="{1CD3BC8E-FE56-C1EC-5AE3-2C39E21D06F0}"/>
              </a:ext>
            </a:extLst>
          </p:cNvPr>
          <p:cNvSpPr/>
          <p:nvPr/>
        </p:nvSpPr>
        <p:spPr>
          <a:xfrm>
            <a:off x="3398949" y="4717730"/>
            <a:ext cx="1124066" cy="402675"/>
          </a:xfrm>
          <a:prstGeom prst="roundRect">
            <a:avLst>
              <a:gd name="adj" fmla="val 606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86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34207108-12EF-DDF4-8D06-5BAA38F2E51D}"/>
              </a:ext>
            </a:extLst>
          </p:cNvPr>
          <p:cNvSpPr/>
          <p:nvPr/>
        </p:nvSpPr>
        <p:spPr>
          <a:xfrm>
            <a:off x="3978612" y="137423"/>
            <a:ext cx="7500025" cy="693675"/>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D43A4C0-21A2-02A6-B294-B95A0A008AF9}"/>
              </a:ext>
            </a:extLst>
          </p:cNvPr>
          <p:cNvSpPr/>
          <p:nvPr/>
        </p:nvSpPr>
        <p:spPr>
          <a:xfrm>
            <a:off x="4222904" y="222506"/>
            <a:ext cx="1517515" cy="501168"/>
          </a:xfrm>
          <a:prstGeom prst="rect">
            <a:avLst/>
          </a:prstGeom>
          <a:solidFill>
            <a:srgbClr val="D9D9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C00000"/>
                </a:solidFill>
              </a:rPr>
              <a:t>Step5</a:t>
            </a:r>
            <a:endParaRPr kumimoji="1" lang="ja-JP" altLang="en-US" b="1" dirty="0">
              <a:solidFill>
                <a:srgbClr val="C00000"/>
              </a:solidFill>
            </a:endParaRPr>
          </a:p>
        </p:txBody>
      </p:sp>
      <p:sp>
        <p:nvSpPr>
          <p:cNvPr id="2" name="テキスト ボックス 1">
            <a:extLst>
              <a:ext uri="{FF2B5EF4-FFF2-40B4-BE49-F238E27FC236}">
                <a16:creationId xmlns:a16="http://schemas.microsoft.com/office/drawing/2014/main" id="{A856BE82-5467-975F-8A9E-CA1A63E774D5}"/>
              </a:ext>
            </a:extLst>
          </p:cNvPr>
          <p:cNvSpPr txBox="1"/>
          <p:nvPr/>
        </p:nvSpPr>
        <p:spPr>
          <a:xfrm>
            <a:off x="261257" y="241816"/>
            <a:ext cx="4417747" cy="461665"/>
          </a:xfrm>
          <a:prstGeom prst="rect">
            <a:avLst/>
          </a:prstGeom>
          <a:noFill/>
        </p:spPr>
        <p:txBody>
          <a:bodyPr wrap="square" rtlCol="0">
            <a:spAutoFit/>
          </a:bodyPr>
          <a:lstStyle/>
          <a:p>
            <a:r>
              <a:rPr lang="en-US" altLang="ja-JP" sz="2400" b="1" dirty="0">
                <a:highlight>
                  <a:srgbClr val="FFFF00"/>
                </a:highlight>
              </a:rPr>
              <a:t>e</a:t>
            </a:r>
            <a:r>
              <a:rPr kumimoji="1" lang="ja-JP" altLang="en-US" sz="2400" b="1" dirty="0">
                <a:highlight>
                  <a:srgbClr val="FFFF00"/>
                </a:highlight>
              </a:rPr>
              <a:t>コマース設定</a:t>
            </a:r>
            <a:r>
              <a:rPr lang="ja-JP" altLang="en-US" sz="2400" b="1" dirty="0">
                <a:highlight>
                  <a:srgbClr val="FFFF00"/>
                </a:highlight>
              </a:rPr>
              <a:t>のステップ</a:t>
            </a:r>
            <a:endParaRPr kumimoji="1" lang="ja-JP" altLang="en-US" sz="2400" b="1" dirty="0">
              <a:highlight>
                <a:srgbClr val="FFFF00"/>
              </a:highlight>
            </a:endParaRPr>
          </a:p>
        </p:txBody>
      </p:sp>
      <p:sp>
        <p:nvSpPr>
          <p:cNvPr id="23" name="テキスト ボックス 22">
            <a:extLst>
              <a:ext uri="{FF2B5EF4-FFF2-40B4-BE49-F238E27FC236}">
                <a16:creationId xmlns:a16="http://schemas.microsoft.com/office/drawing/2014/main" id="{7DA5F371-CE25-E3CA-306B-C1A4CE32CAA4}"/>
              </a:ext>
            </a:extLst>
          </p:cNvPr>
          <p:cNvSpPr txBox="1"/>
          <p:nvPr/>
        </p:nvSpPr>
        <p:spPr>
          <a:xfrm>
            <a:off x="5827968" y="273035"/>
            <a:ext cx="4806854" cy="400110"/>
          </a:xfrm>
          <a:prstGeom prst="rect">
            <a:avLst/>
          </a:prstGeom>
          <a:noFill/>
        </p:spPr>
        <p:txBody>
          <a:bodyPr wrap="square" rtlCol="0">
            <a:spAutoFit/>
          </a:bodyPr>
          <a:lstStyle/>
          <a:p>
            <a:r>
              <a:rPr kumimoji="1" lang="ja-JP" altLang="en-US" sz="2000" b="1" dirty="0"/>
              <a:t>カスタムイベントトリガーの設定</a:t>
            </a:r>
            <a:endParaRPr kumimoji="1" lang="en-US" altLang="ja-JP" sz="2000" b="1" dirty="0"/>
          </a:p>
        </p:txBody>
      </p:sp>
      <p:sp>
        <p:nvSpPr>
          <p:cNvPr id="22" name="テキスト ボックス 21">
            <a:extLst>
              <a:ext uri="{FF2B5EF4-FFF2-40B4-BE49-F238E27FC236}">
                <a16:creationId xmlns:a16="http://schemas.microsoft.com/office/drawing/2014/main" id="{E68BA84D-035C-FBF7-C574-A08846144ED3}"/>
              </a:ext>
            </a:extLst>
          </p:cNvPr>
          <p:cNvSpPr txBox="1"/>
          <p:nvPr/>
        </p:nvSpPr>
        <p:spPr>
          <a:xfrm>
            <a:off x="394084" y="1047070"/>
            <a:ext cx="11737350" cy="369332"/>
          </a:xfrm>
          <a:prstGeom prst="rect">
            <a:avLst/>
          </a:prstGeom>
          <a:noFill/>
        </p:spPr>
        <p:txBody>
          <a:bodyPr wrap="square" rtlCol="0">
            <a:spAutoFit/>
          </a:bodyPr>
          <a:lstStyle/>
          <a:p>
            <a:r>
              <a:rPr kumimoji="1" lang="en-US" altLang="ja-JP" dirty="0"/>
              <a:t>EC</a:t>
            </a:r>
            <a:r>
              <a:rPr kumimoji="1" lang="ja-JP" altLang="en-US" dirty="0"/>
              <a:t>側での特定のイベント発生を、</a:t>
            </a:r>
            <a:r>
              <a:rPr kumimoji="1" lang="en-US" altLang="ja-JP" dirty="0"/>
              <a:t>GTM</a:t>
            </a:r>
            <a:r>
              <a:rPr lang="ja-JP" altLang="en-US" dirty="0"/>
              <a:t>内でもイベント扱いするための設定。</a:t>
            </a:r>
            <a:endParaRPr kumimoji="1" lang="ja-JP" altLang="en-US" dirty="0"/>
          </a:p>
        </p:txBody>
      </p:sp>
      <p:pic>
        <p:nvPicPr>
          <p:cNvPr id="9" name="図 8">
            <a:extLst>
              <a:ext uri="{FF2B5EF4-FFF2-40B4-BE49-F238E27FC236}">
                <a16:creationId xmlns:a16="http://schemas.microsoft.com/office/drawing/2014/main" id="{DCEE3546-CC49-5B7B-F1D7-1AD33B0C95DA}"/>
              </a:ext>
            </a:extLst>
          </p:cNvPr>
          <p:cNvPicPr>
            <a:picLocks noChangeAspect="1"/>
          </p:cNvPicPr>
          <p:nvPr/>
        </p:nvPicPr>
        <p:blipFill>
          <a:blip r:embed="rId2"/>
          <a:stretch>
            <a:fillRect/>
          </a:stretch>
        </p:blipFill>
        <p:spPr>
          <a:xfrm>
            <a:off x="261257" y="1515144"/>
            <a:ext cx="7951312" cy="1587286"/>
          </a:xfrm>
          <a:prstGeom prst="rect">
            <a:avLst/>
          </a:prstGeom>
          <a:ln>
            <a:solidFill>
              <a:schemeClr val="tx1"/>
            </a:solidFill>
          </a:ln>
        </p:spPr>
      </p:pic>
      <p:pic>
        <p:nvPicPr>
          <p:cNvPr id="11" name="図 10">
            <a:extLst>
              <a:ext uri="{FF2B5EF4-FFF2-40B4-BE49-F238E27FC236}">
                <a16:creationId xmlns:a16="http://schemas.microsoft.com/office/drawing/2014/main" id="{3A76FBB4-297C-315F-087C-6F5627FB958C}"/>
              </a:ext>
            </a:extLst>
          </p:cNvPr>
          <p:cNvPicPr>
            <a:picLocks noChangeAspect="1"/>
          </p:cNvPicPr>
          <p:nvPr/>
        </p:nvPicPr>
        <p:blipFill>
          <a:blip r:embed="rId3"/>
          <a:stretch>
            <a:fillRect/>
          </a:stretch>
        </p:blipFill>
        <p:spPr>
          <a:xfrm>
            <a:off x="3987247" y="1994040"/>
            <a:ext cx="7951312" cy="4472876"/>
          </a:xfrm>
          <a:prstGeom prst="rect">
            <a:avLst/>
          </a:prstGeom>
          <a:ln>
            <a:solidFill>
              <a:schemeClr val="tx1"/>
            </a:solidFill>
          </a:ln>
        </p:spPr>
      </p:pic>
      <p:sp>
        <p:nvSpPr>
          <p:cNvPr id="12" name="吹き出し: 線 11">
            <a:extLst>
              <a:ext uri="{FF2B5EF4-FFF2-40B4-BE49-F238E27FC236}">
                <a16:creationId xmlns:a16="http://schemas.microsoft.com/office/drawing/2014/main" id="{2CF31750-555F-3B6D-2D76-5826F9BFAD36}"/>
              </a:ext>
            </a:extLst>
          </p:cNvPr>
          <p:cNvSpPr/>
          <p:nvPr/>
        </p:nvSpPr>
        <p:spPr>
          <a:xfrm>
            <a:off x="474484" y="3502478"/>
            <a:ext cx="2790272" cy="2176171"/>
          </a:xfrm>
          <a:prstGeom prst="borderCallout1">
            <a:avLst>
              <a:gd name="adj1" fmla="val 13915"/>
              <a:gd name="adj2" fmla="val 78819"/>
              <a:gd name="adj3" fmla="val 21662"/>
              <a:gd name="adj4" fmla="val 164676"/>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bg1"/>
                </a:solidFill>
              </a:rPr>
              <a:t>EC</a:t>
            </a:r>
            <a:r>
              <a:rPr lang="ja-JP" altLang="en-US" sz="1400" dirty="0">
                <a:solidFill>
                  <a:schemeClr val="bg1"/>
                </a:solidFill>
              </a:rPr>
              <a:t>側でイベント名</a:t>
            </a:r>
            <a:r>
              <a:rPr lang="en-US" altLang="ja-JP" sz="1400" dirty="0">
                <a:solidFill>
                  <a:schemeClr val="bg1"/>
                </a:solidFill>
              </a:rPr>
              <a:t>purchase</a:t>
            </a:r>
            <a:r>
              <a:rPr lang="ja-JP" altLang="en-US" sz="1400" dirty="0">
                <a:solidFill>
                  <a:schemeClr val="bg1"/>
                </a:solidFill>
              </a:rPr>
              <a:t>と名付けた</a:t>
            </a:r>
            <a:endParaRPr lang="en-US" altLang="ja-JP" sz="1400" dirty="0">
              <a:solidFill>
                <a:schemeClr val="bg1"/>
              </a:solidFill>
            </a:endParaRPr>
          </a:p>
          <a:p>
            <a:r>
              <a:rPr lang="ja-JP" altLang="en-US" sz="1400" dirty="0">
                <a:solidFill>
                  <a:schemeClr val="bg1"/>
                </a:solidFill>
              </a:rPr>
              <a:t>イベント発生を、</a:t>
            </a:r>
            <a:endParaRPr lang="en-US" altLang="ja-JP" sz="1400" dirty="0">
              <a:solidFill>
                <a:schemeClr val="bg1"/>
              </a:solidFill>
            </a:endParaRPr>
          </a:p>
          <a:p>
            <a:r>
              <a:rPr lang="en-US" altLang="ja-JP" sz="1400" dirty="0">
                <a:solidFill>
                  <a:schemeClr val="bg1"/>
                </a:solidFill>
              </a:rPr>
              <a:t>GTM</a:t>
            </a:r>
            <a:r>
              <a:rPr lang="ja-JP" altLang="en-US" sz="1400" dirty="0">
                <a:solidFill>
                  <a:schemeClr val="bg1"/>
                </a:solidFill>
              </a:rPr>
              <a:t>側でもイベントとして扱う。</a:t>
            </a:r>
            <a:endParaRPr lang="en-US" altLang="ja-JP" sz="1400" dirty="0">
              <a:solidFill>
                <a:schemeClr val="bg1"/>
              </a:solidFill>
            </a:endParaRPr>
          </a:p>
        </p:txBody>
      </p:sp>
      <p:sp>
        <p:nvSpPr>
          <p:cNvPr id="13" name="四角形: 角を丸くする 12">
            <a:extLst>
              <a:ext uri="{FF2B5EF4-FFF2-40B4-BE49-F238E27FC236}">
                <a16:creationId xmlns:a16="http://schemas.microsoft.com/office/drawing/2014/main" id="{B5525BED-E577-411C-4CDB-013A6AF1E835}"/>
              </a:ext>
            </a:extLst>
          </p:cNvPr>
          <p:cNvSpPr/>
          <p:nvPr/>
        </p:nvSpPr>
        <p:spPr>
          <a:xfrm>
            <a:off x="4884849" y="3755571"/>
            <a:ext cx="1654744" cy="473529"/>
          </a:xfrm>
          <a:prstGeom prst="roundRect">
            <a:avLst>
              <a:gd name="adj" fmla="val 606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013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9671A-4B3B-0532-3764-BA561B5B26A7}"/>
            </a:ext>
          </a:extLst>
        </p:cNvPr>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957C4A99-7B7B-2258-7979-AFC1AF55EAFD}"/>
              </a:ext>
            </a:extLst>
          </p:cNvPr>
          <p:cNvSpPr/>
          <p:nvPr/>
        </p:nvSpPr>
        <p:spPr>
          <a:xfrm>
            <a:off x="3978612" y="137423"/>
            <a:ext cx="7500025" cy="693675"/>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896F53C-EB3A-0FB5-CF4C-CF89ECB4F7CF}"/>
              </a:ext>
            </a:extLst>
          </p:cNvPr>
          <p:cNvSpPr/>
          <p:nvPr/>
        </p:nvSpPr>
        <p:spPr>
          <a:xfrm>
            <a:off x="4222904" y="222506"/>
            <a:ext cx="1517515" cy="501168"/>
          </a:xfrm>
          <a:prstGeom prst="rect">
            <a:avLst/>
          </a:prstGeom>
          <a:solidFill>
            <a:srgbClr val="D9D9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C00000"/>
                </a:solidFill>
              </a:rPr>
              <a:t>Step6</a:t>
            </a:r>
            <a:endParaRPr kumimoji="1" lang="ja-JP" altLang="en-US" b="1" dirty="0">
              <a:solidFill>
                <a:srgbClr val="C00000"/>
              </a:solidFill>
            </a:endParaRPr>
          </a:p>
        </p:txBody>
      </p:sp>
      <p:sp>
        <p:nvSpPr>
          <p:cNvPr id="2" name="テキスト ボックス 1">
            <a:extLst>
              <a:ext uri="{FF2B5EF4-FFF2-40B4-BE49-F238E27FC236}">
                <a16:creationId xmlns:a16="http://schemas.microsoft.com/office/drawing/2014/main" id="{408FCDE6-B3AF-26B8-F5A3-E3EF862069C9}"/>
              </a:ext>
            </a:extLst>
          </p:cNvPr>
          <p:cNvSpPr txBox="1"/>
          <p:nvPr/>
        </p:nvSpPr>
        <p:spPr>
          <a:xfrm>
            <a:off x="261257" y="241816"/>
            <a:ext cx="4417747" cy="461665"/>
          </a:xfrm>
          <a:prstGeom prst="rect">
            <a:avLst/>
          </a:prstGeom>
          <a:noFill/>
        </p:spPr>
        <p:txBody>
          <a:bodyPr wrap="square" rtlCol="0">
            <a:spAutoFit/>
          </a:bodyPr>
          <a:lstStyle/>
          <a:p>
            <a:r>
              <a:rPr lang="en-US" altLang="ja-JP" sz="2400" b="1" dirty="0">
                <a:highlight>
                  <a:srgbClr val="FFFF00"/>
                </a:highlight>
              </a:rPr>
              <a:t>e</a:t>
            </a:r>
            <a:r>
              <a:rPr kumimoji="1" lang="ja-JP" altLang="en-US" sz="2400" b="1" dirty="0">
                <a:highlight>
                  <a:srgbClr val="FFFF00"/>
                </a:highlight>
              </a:rPr>
              <a:t>コマース設定</a:t>
            </a:r>
            <a:r>
              <a:rPr lang="ja-JP" altLang="en-US" sz="2400" b="1" dirty="0">
                <a:highlight>
                  <a:srgbClr val="FFFF00"/>
                </a:highlight>
              </a:rPr>
              <a:t>のステップ</a:t>
            </a:r>
            <a:endParaRPr kumimoji="1" lang="ja-JP" altLang="en-US" sz="2400" b="1" dirty="0">
              <a:highlight>
                <a:srgbClr val="FFFF00"/>
              </a:highlight>
            </a:endParaRPr>
          </a:p>
        </p:txBody>
      </p:sp>
      <p:sp>
        <p:nvSpPr>
          <p:cNvPr id="23" name="テキスト ボックス 22">
            <a:extLst>
              <a:ext uri="{FF2B5EF4-FFF2-40B4-BE49-F238E27FC236}">
                <a16:creationId xmlns:a16="http://schemas.microsoft.com/office/drawing/2014/main" id="{EA4957DF-C2A4-96FB-AAD1-28589BDE3865}"/>
              </a:ext>
            </a:extLst>
          </p:cNvPr>
          <p:cNvSpPr txBox="1"/>
          <p:nvPr/>
        </p:nvSpPr>
        <p:spPr>
          <a:xfrm>
            <a:off x="5827968" y="273035"/>
            <a:ext cx="4806854" cy="400110"/>
          </a:xfrm>
          <a:prstGeom prst="rect">
            <a:avLst/>
          </a:prstGeom>
          <a:noFill/>
        </p:spPr>
        <p:txBody>
          <a:bodyPr wrap="square" rtlCol="0">
            <a:spAutoFit/>
          </a:bodyPr>
          <a:lstStyle/>
          <a:p>
            <a:r>
              <a:rPr kumimoji="1" lang="en-US" altLang="ja-JP" sz="2000" b="1" dirty="0"/>
              <a:t>GA4</a:t>
            </a:r>
            <a:r>
              <a:rPr kumimoji="1" lang="ja-JP" altLang="en-US" sz="2000" b="1" dirty="0"/>
              <a:t>イベントタグの構築</a:t>
            </a:r>
            <a:endParaRPr kumimoji="1" lang="en-US" altLang="ja-JP" sz="2000" b="1" dirty="0"/>
          </a:p>
        </p:txBody>
      </p:sp>
      <p:sp>
        <p:nvSpPr>
          <p:cNvPr id="22" name="テキスト ボックス 21">
            <a:extLst>
              <a:ext uri="{FF2B5EF4-FFF2-40B4-BE49-F238E27FC236}">
                <a16:creationId xmlns:a16="http://schemas.microsoft.com/office/drawing/2014/main" id="{FEBF04A4-6E48-6968-28B1-F24B027C17D3}"/>
              </a:ext>
            </a:extLst>
          </p:cNvPr>
          <p:cNvSpPr txBox="1"/>
          <p:nvPr/>
        </p:nvSpPr>
        <p:spPr>
          <a:xfrm>
            <a:off x="394084" y="1047070"/>
            <a:ext cx="11737350" cy="923330"/>
          </a:xfrm>
          <a:prstGeom prst="rect">
            <a:avLst/>
          </a:prstGeom>
          <a:noFill/>
        </p:spPr>
        <p:txBody>
          <a:bodyPr wrap="square" rtlCol="0">
            <a:spAutoFit/>
          </a:bodyPr>
          <a:lstStyle/>
          <a:p>
            <a:r>
              <a:rPr kumimoji="1" lang="en-US" altLang="ja-JP" dirty="0"/>
              <a:t>GTM</a:t>
            </a:r>
            <a:r>
              <a:rPr kumimoji="1" lang="ja-JP" altLang="en-US" dirty="0"/>
              <a:t>でのイベント発生をトリガーとして、</a:t>
            </a:r>
            <a:r>
              <a:rPr kumimoji="1" lang="en-US" altLang="ja-JP" dirty="0"/>
              <a:t>GA4</a:t>
            </a:r>
            <a:r>
              <a:rPr kumimoji="1" lang="ja-JP" altLang="en-US" dirty="0"/>
              <a:t>タグを発火するようにする。</a:t>
            </a:r>
            <a:endParaRPr kumimoji="1" lang="en-US" altLang="ja-JP" dirty="0"/>
          </a:p>
          <a:p>
            <a:r>
              <a:rPr lang="ja-JP" altLang="en-US" dirty="0"/>
              <a:t>また、</a:t>
            </a:r>
            <a:r>
              <a:rPr lang="en-US" altLang="ja-JP" dirty="0"/>
              <a:t>EC</a:t>
            </a:r>
            <a:r>
              <a:rPr lang="ja-JP" altLang="en-US" dirty="0"/>
              <a:t>での各イベント発生に紐づく「パラメーター」を、</a:t>
            </a:r>
            <a:endParaRPr lang="en-US" altLang="ja-JP" dirty="0"/>
          </a:p>
          <a:p>
            <a:r>
              <a:rPr lang="en-US" altLang="ja-JP" dirty="0"/>
              <a:t>GA4</a:t>
            </a:r>
            <a:r>
              <a:rPr lang="ja-JP" altLang="en-US" dirty="0"/>
              <a:t>でも収集できるように、パラメーターの定義づけを行う。</a:t>
            </a:r>
            <a:endParaRPr kumimoji="1" lang="ja-JP" altLang="en-US" dirty="0"/>
          </a:p>
        </p:txBody>
      </p:sp>
      <p:pic>
        <p:nvPicPr>
          <p:cNvPr id="4" name="図 3">
            <a:extLst>
              <a:ext uri="{FF2B5EF4-FFF2-40B4-BE49-F238E27FC236}">
                <a16:creationId xmlns:a16="http://schemas.microsoft.com/office/drawing/2014/main" id="{B1A1FEDC-C440-2147-3A0F-6BB34570A510}"/>
              </a:ext>
            </a:extLst>
          </p:cNvPr>
          <p:cNvPicPr>
            <a:picLocks noChangeAspect="1"/>
          </p:cNvPicPr>
          <p:nvPr/>
        </p:nvPicPr>
        <p:blipFill>
          <a:blip r:embed="rId2"/>
          <a:stretch>
            <a:fillRect/>
          </a:stretch>
        </p:blipFill>
        <p:spPr>
          <a:xfrm>
            <a:off x="2073730" y="2402344"/>
            <a:ext cx="6477230" cy="1759896"/>
          </a:xfrm>
          <a:prstGeom prst="rect">
            <a:avLst/>
          </a:prstGeom>
          <a:ln>
            <a:noFill/>
          </a:ln>
        </p:spPr>
      </p:pic>
      <p:pic>
        <p:nvPicPr>
          <p:cNvPr id="6" name="図 5">
            <a:extLst>
              <a:ext uri="{FF2B5EF4-FFF2-40B4-BE49-F238E27FC236}">
                <a16:creationId xmlns:a16="http://schemas.microsoft.com/office/drawing/2014/main" id="{CB449ADB-465B-C2BC-CF38-87091AD29496}"/>
              </a:ext>
            </a:extLst>
          </p:cNvPr>
          <p:cNvPicPr>
            <a:picLocks noChangeAspect="1"/>
          </p:cNvPicPr>
          <p:nvPr/>
        </p:nvPicPr>
        <p:blipFill>
          <a:blip r:embed="rId3"/>
          <a:stretch>
            <a:fillRect/>
          </a:stretch>
        </p:blipFill>
        <p:spPr>
          <a:xfrm>
            <a:off x="394084" y="2073729"/>
            <a:ext cx="1464048" cy="3053442"/>
          </a:xfrm>
          <a:prstGeom prst="rect">
            <a:avLst/>
          </a:prstGeom>
          <a:ln>
            <a:solidFill>
              <a:schemeClr val="tx1"/>
            </a:solidFill>
          </a:ln>
        </p:spPr>
      </p:pic>
      <p:pic>
        <p:nvPicPr>
          <p:cNvPr id="8" name="図 7">
            <a:extLst>
              <a:ext uri="{FF2B5EF4-FFF2-40B4-BE49-F238E27FC236}">
                <a16:creationId xmlns:a16="http://schemas.microsoft.com/office/drawing/2014/main" id="{64B779A9-C441-9611-E9E0-2B5B6BB80D64}"/>
              </a:ext>
            </a:extLst>
          </p:cNvPr>
          <p:cNvPicPr>
            <a:picLocks noChangeAspect="1"/>
          </p:cNvPicPr>
          <p:nvPr/>
        </p:nvPicPr>
        <p:blipFill>
          <a:blip r:embed="rId4"/>
          <a:stretch>
            <a:fillRect/>
          </a:stretch>
        </p:blipFill>
        <p:spPr>
          <a:xfrm>
            <a:off x="4605574" y="2796878"/>
            <a:ext cx="6764097" cy="3819306"/>
          </a:xfrm>
          <a:prstGeom prst="rect">
            <a:avLst/>
          </a:prstGeom>
          <a:ln>
            <a:solidFill>
              <a:schemeClr val="tx1"/>
            </a:solidFill>
          </a:ln>
        </p:spPr>
      </p:pic>
      <p:pic>
        <p:nvPicPr>
          <p:cNvPr id="14" name="図 13">
            <a:extLst>
              <a:ext uri="{FF2B5EF4-FFF2-40B4-BE49-F238E27FC236}">
                <a16:creationId xmlns:a16="http://schemas.microsoft.com/office/drawing/2014/main" id="{E5F1C214-DC3E-7B6E-F547-A55E5E0BD576}"/>
              </a:ext>
            </a:extLst>
          </p:cNvPr>
          <p:cNvPicPr>
            <a:picLocks noChangeAspect="1"/>
          </p:cNvPicPr>
          <p:nvPr/>
        </p:nvPicPr>
        <p:blipFill>
          <a:blip r:embed="rId5"/>
          <a:stretch>
            <a:fillRect/>
          </a:stretch>
        </p:blipFill>
        <p:spPr>
          <a:xfrm>
            <a:off x="2073730" y="2012947"/>
            <a:ext cx="6477230" cy="346850"/>
          </a:xfrm>
          <a:prstGeom prst="rect">
            <a:avLst/>
          </a:prstGeom>
        </p:spPr>
      </p:pic>
      <p:sp>
        <p:nvSpPr>
          <p:cNvPr id="16" name="四角形: 角を丸くする 15">
            <a:extLst>
              <a:ext uri="{FF2B5EF4-FFF2-40B4-BE49-F238E27FC236}">
                <a16:creationId xmlns:a16="http://schemas.microsoft.com/office/drawing/2014/main" id="{3A07F34F-5F36-31E0-E5D2-5064F559FA3C}"/>
              </a:ext>
            </a:extLst>
          </p:cNvPr>
          <p:cNvSpPr/>
          <p:nvPr/>
        </p:nvSpPr>
        <p:spPr>
          <a:xfrm>
            <a:off x="394084" y="3721195"/>
            <a:ext cx="1159327" cy="253093"/>
          </a:xfrm>
          <a:prstGeom prst="roundRect">
            <a:avLst>
              <a:gd name="adj" fmla="val 606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9D97B582-FEFB-5EED-9A5C-9A799E2EE64E}"/>
              </a:ext>
            </a:extLst>
          </p:cNvPr>
          <p:cNvCxnSpPr>
            <a:cxnSpLocks/>
            <a:stCxn id="16" idx="3"/>
          </p:cNvCxnSpPr>
          <p:nvPr/>
        </p:nvCxnSpPr>
        <p:spPr>
          <a:xfrm flipV="1">
            <a:off x="1553411" y="2313989"/>
            <a:ext cx="569114" cy="1533753"/>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四角形: 角を丸くする 18">
            <a:extLst>
              <a:ext uri="{FF2B5EF4-FFF2-40B4-BE49-F238E27FC236}">
                <a16:creationId xmlns:a16="http://schemas.microsoft.com/office/drawing/2014/main" id="{01EDA53E-E10E-7E56-EF51-6D97753DEF24}"/>
              </a:ext>
            </a:extLst>
          </p:cNvPr>
          <p:cNvSpPr/>
          <p:nvPr/>
        </p:nvSpPr>
        <p:spPr>
          <a:xfrm>
            <a:off x="7728624" y="2047374"/>
            <a:ext cx="884697" cy="312423"/>
          </a:xfrm>
          <a:prstGeom prst="roundRect">
            <a:avLst>
              <a:gd name="adj" fmla="val 606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522BF5D4-C955-B679-A972-049EA9BA719D}"/>
              </a:ext>
            </a:extLst>
          </p:cNvPr>
          <p:cNvCxnSpPr>
            <a:cxnSpLocks/>
          </p:cNvCxnSpPr>
          <p:nvPr/>
        </p:nvCxnSpPr>
        <p:spPr>
          <a:xfrm>
            <a:off x="8231395" y="2317549"/>
            <a:ext cx="0" cy="774593"/>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吹き出し: 線 23">
            <a:extLst>
              <a:ext uri="{FF2B5EF4-FFF2-40B4-BE49-F238E27FC236}">
                <a16:creationId xmlns:a16="http://schemas.microsoft.com/office/drawing/2014/main" id="{C20DB53F-D839-DC65-6D8F-101FE540E6E1}"/>
              </a:ext>
            </a:extLst>
          </p:cNvPr>
          <p:cNvSpPr/>
          <p:nvPr/>
        </p:nvSpPr>
        <p:spPr>
          <a:xfrm>
            <a:off x="394084" y="5273495"/>
            <a:ext cx="4102030" cy="1361999"/>
          </a:xfrm>
          <a:prstGeom prst="borderCallout1">
            <a:avLst>
              <a:gd name="adj1" fmla="val 13915"/>
              <a:gd name="adj2" fmla="val 78819"/>
              <a:gd name="adj3" fmla="val 14159"/>
              <a:gd name="adj4" fmla="val 117860"/>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bg1"/>
                </a:solidFill>
              </a:rPr>
              <a:t>例えば</a:t>
            </a:r>
            <a:r>
              <a:rPr lang="en-US" altLang="ja-JP" sz="1400" dirty="0">
                <a:solidFill>
                  <a:schemeClr val="bg1"/>
                </a:solidFill>
              </a:rPr>
              <a:t>purchase</a:t>
            </a:r>
            <a:r>
              <a:rPr lang="ja-JP" altLang="en-US" sz="1400" dirty="0">
                <a:solidFill>
                  <a:schemeClr val="bg1"/>
                </a:solidFill>
              </a:rPr>
              <a:t>というイベントが発生するたびに、データレイヤーに</a:t>
            </a:r>
            <a:endParaRPr lang="en-US" altLang="ja-JP" sz="1400" dirty="0">
              <a:solidFill>
                <a:schemeClr val="bg1"/>
              </a:solidFill>
            </a:endParaRPr>
          </a:p>
          <a:p>
            <a:r>
              <a:rPr lang="ja-JP" altLang="en-US" sz="1400" dirty="0">
                <a:solidFill>
                  <a:schemeClr val="bg1"/>
                </a:solidFill>
              </a:rPr>
              <a:t>イベントパラメーターの変数が格納されるため、</a:t>
            </a:r>
            <a:endParaRPr lang="en-US" altLang="ja-JP" sz="1400" dirty="0">
              <a:solidFill>
                <a:schemeClr val="bg1"/>
              </a:solidFill>
            </a:endParaRPr>
          </a:p>
          <a:p>
            <a:r>
              <a:rPr lang="ja-JP" altLang="en-US" sz="1400" dirty="0">
                <a:solidFill>
                  <a:schemeClr val="bg1"/>
                </a:solidFill>
              </a:rPr>
              <a:t>そのデータを該当の</a:t>
            </a:r>
            <a:r>
              <a:rPr lang="en-US" altLang="ja-JP" sz="1400" dirty="0">
                <a:solidFill>
                  <a:schemeClr val="bg1"/>
                </a:solidFill>
              </a:rPr>
              <a:t>GA4</a:t>
            </a:r>
            <a:r>
              <a:rPr lang="ja-JP" altLang="en-US" sz="1400" dirty="0">
                <a:solidFill>
                  <a:schemeClr val="bg1"/>
                </a:solidFill>
              </a:rPr>
              <a:t>に送付するようにする。</a:t>
            </a:r>
            <a:endParaRPr lang="en-US" altLang="ja-JP" sz="1400" dirty="0">
              <a:solidFill>
                <a:schemeClr val="bg1"/>
              </a:solidFill>
            </a:endParaRPr>
          </a:p>
        </p:txBody>
      </p:sp>
      <p:sp>
        <p:nvSpPr>
          <p:cNvPr id="25" name="四角形: 角を丸くする 24">
            <a:extLst>
              <a:ext uri="{FF2B5EF4-FFF2-40B4-BE49-F238E27FC236}">
                <a16:creationId xmlns:a16="http://schemas.microsoft.com/office/drawing/2014/main" id="{66F3B1AD-8A49-DAAC-EDCB-3F391692C524}"/>
              </a:ext>
            </a:extLst>
          </p:cNvPr>
          <p:cNvSpPr/>
          <p:nvPr/>
        </p:nvSpPr>
        <p:spPr>
          <a:xfrm>
            <a:off x="6585609" y="4984814"/>
            <a:ext cx="4049213" cy="1600151"/>
          </a:xfrm>
          <a:prstGeom prst="roundRect">
            <a:avLst>
              <a:gd name="adj" fmla="val 6061"/>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49354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TotalTime>
  <Words>988</Words>
  <Application>Microsoft Office PowerPoint</Application>
  <PresentationFormat>ワイド画面</PresentationFormat>
  <Paragraphs>136</Paragraphs>
  <Slides>8</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BIZ UDPゴシック</vt:lpstr>
      <vt:lpstr>Google Sans Text</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岡本 菜央</dc:creator>
  <cp:lastModifiedBy>岡本 菜央</cp:lastModifiedBy>
  <cp:revision>3</cp:revision>
  <dcterms:created xsi:type="dcterms:W3CDTF">2025-12-28T05:59:57Z</dcterms:created>
  <dcterms:modified xsi:type="dcterms:W3CDTF">2025-12-28T08:03:00Z</dcterms:modified>
</cp:coreProperties>
</file>