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BE00"/>
    <a:srgbClr val="2DA5FF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754" y="3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A0FDCD-A8D4-4A1C-1B86-0DBCDE04AE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C46EB2F-5A6C-793A-8CB1-56B2C7A7D9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9CF8FCE-3088-03B6-163B-DC36311E6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611E3-7ADD-4CD7-AB18-053165CBA66A}" type="datetimeFigureOut">
              <a:rPr kumimoji="1" lang="ja-JP" altLang="en-US" smtClean="0"/>
              <a:t>2026/1/1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DD380CF-2652-B3B8-EF71-277EE48D7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80FB69-9967-CB9E-96D5-8A308B84D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74FC-26AA-4098-9291-7FA3C9B3E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5198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BA54DA-A8B2-6990-214F-AEDC8A420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0C5909A-5903-6D49-BF78-7F74A3519F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22C332C-4E96-8325-7CB3-4BF63D236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611E3-7ADD-4CD7-AB18-053165CBA66A}" type="datetimeFigureOut">
              <a:rPr kumimoji="1" lang="ja-JP" altLang="en-US" smtClean="0"/>
              <a:t>2026/1/1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07A604D-8EED-9C17-9C00-4181FCDE4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B8F8047-F463-8CB2-7B7D-DD92A1B95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74FC-26AA-4098-9291-7FA3C9B3E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342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8A237E-A100-446B-F11D-12322BDD1B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292102F-9671-8554-937F-B8F2502025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FE6464-E3D1-CB2E-7004-3792B0321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611E3-7ADD-4CD7-AB18-053165CBA66A}" type="datetimeFigureOut">
              <a:rPr kumimoji="1" lang="ja-JP" altLang="en-US" smtClean="0"/>
              <a:t>2026/1/1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822ABD2-7C2D-90B3-E404-D93D3F275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DC2899-BDF3-4EE9-37E3-AA1F4D094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74FC-26AA-4098-9291-7FA3C9B3E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7683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7E487A-D7A8-ABB8-81B2-E2C8E3D8B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C332ABE-8D15-E834-79CA-7EB53B6E6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1AB1016-EC14-1432-996E-B57C27836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611E3-7ADD-4CD7-AB18-053165CBA66A}" type="datetimeFigureOut">
              <a:rPr kumimoji="1" lang="ja-JP" altLang="en-US" smtClean="0"/>
              <a:t>2026/1/1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6BE546F-A4AF-DFFD-AEA3-3B7917821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C959AE7-6A5A-DF41-05D3-96EF78569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74FC-26AA-4098-9291-7FA3C9B3E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8560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036ED4-8E63-C4E3-F373-90CBFB5B0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E58C989-E5B9-E17C-92F1-05096C3680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0E2DBF-554E-82D4-192F-EB6DF0BD5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611E3-7ADD-4CD7-AB18-053165CBA66A}" type="datetimeFigureOut">
              <a:rPr kumimoji="1" lang="ja-JP" altLang="en-US" smtClean="0"/>
              <a:t>2026/1/1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4ECD21-6A14-E980-311A-A4652C01B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41C501-9F92-F69C-E2FB-B3A033C87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74FC-26AA-4098-9291-7FA3C9B3E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5888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03736D-6AD9-AB23-B199-0865519A1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11152C7-E333-2AD6-965A-C303E81AE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2B7D9AC-BA7C-3E52-60C4-038B4E3D6C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EE6CA38-E0E3-6B3C-E6AC-A1BAAE1AE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611E3-7ADD-4CD7-AB18-053165CBA66A}" type="datetimeFigureOut">
              <a:rPr kumimoji="1" lang="ja-JP" altLang="en-US" smtClean="0"/>
              <a:t>2026/1/1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495AC82-28A5-EB15-70F1-59CC032DC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2536EBA-99C5-1A65-6A8D-B717FF4E9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74FC-26AA-4098-9291-7FA3C9B3E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0490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42CBA8-E7FB-A026-2919-E4E3A551A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4EC52FE-260C-5DD6-CA7B-9B21592133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BF9346C-121A-BE8F-B288-AAA70ADE4C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B705271-0821-5D6C-0AD2-E12E17DCF0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8726619-92F1-D544-156E-F62F1B1C6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1CE402B-C30A-D367-DCCE-C751285B1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611E3-7ADD-4CD7-AB18-053165CBA66A}" type="datetimeFigureOut">
              <a:rPr kumimoji="1" lang="ja-JP" altLang="en-US" smtClean="0"/>
              <a:t>2026/1/1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C646528-D0E4-C520-7298-5A21D2D78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ED15A71-28BE-7ECD-21C7-127AF0902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74FC-26AA-4098-9291-7FA3C9B3E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7462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B5A43E-1B0B-1B53-5BB3-68CC82C55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2EF3DBE-9138-1FF8-8F02-76F086DB5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611E3-7ADD-4CD7-AB18-053165CBA66A}" type="datetimeFigureOut">
              <a:rPr kumimoji="1" lang="ja-JP" altLang="en-US" smtClean="0"/>
              <a:t>2026/1/1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44AF74E-D4C4-332D-A2F5-46E578D33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CA75573-9C60-592C-8617-B86E03AA4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74FC-26AA-4098-9291-7FA3C9B3E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6956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6C0531B-A5A1-B5F5-048D-EE398E449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611E3-7ADD-4CD7-AB18-053165CBA66A}" type="datetimeFigureOut">
              <a:rPr kumimoji="1" lang="ja-JP" altLang="en-US" smtClean="0"/>
              <a:t>2026/1/1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E751455-DACB-D8A4-1815-0281F10E3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8B579E3-53DA-9EA4-7715-BABCD9AB7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74FC-26AA-4098-9291-7FA3C9B3E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807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492EAC-4BE4-92FD-BC5C-8EED629DC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9F9538D-B241-FC1F-C260-818D550BE5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38067B4-FACD-6E0F-3999-A4F28BF70B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3A6D6D9-1368-EC69-30DD-1A9AB6C73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611E3-7ADD-4CD7-AB18-053165CBA66A}" type="datetimeFigureOut">
              <a:rPr kumimoji="1" lang="ja-JP" altLang="en-US" smtClean="0"/>
              <a:t>2026/1/1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893C45A-44FD-6BD5-3385-DF863840E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7CB05EF-3C57-6518-3A58-173621B24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74FC-26AA-4098-9291-7FA3C9B3E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8473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7BEA54-CE21-9AF4-14DC-7EDE9394D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FFACC76-F811-C87B-ECDC-5A2EEBAEE3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4586C37-BCA2-9692-9688-9791591C4F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F1286F3-49FB-FBBA-BBD0-4988582A2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611E3-7ADD-4CD7-AB18-053165CBA66A}" type="datetimeFigureOut">
              <a:rPr kumimoji="1" lang="ja-JP" altLang="en-US" smtClean="0"/>
              <a:t>2026/1/1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DC5C96-3C30-EB35-E718-CDF2F8D04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21A9170-7466-1015-5695-FDF8AD7C5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C74FC-26AA-4098-9291-7FA3C9B3E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371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7D65D78-21C1-35BB-4484-A5DBDB8F8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F0F33B7-2438-417B-A307-D14800D6A1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95B4500-1418-81B6-A3BA-46A67EA29E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2611E3-7ADD-4CD7-AB18-053165CBA66A}" type="datetimeFigureOut">
              <a:rPr kumimoji="1" lang="ja-JP" altLang="en-US" smtClean="0"/>
              <a:t>2026/1/1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D7E5A8-35EF-BAF5-D7E8-88A3E25ADE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C959B0-487F-219F-B874-DAC4385F81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FC74FC-26AA-4098-9291-7FA3C9B3E3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4565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C48CDFB5-702A-C666-79C9-15B43F324B8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5" name="図 24">
            <a:extLst>
              <a:ext uri="{FF2B5EF4-FFF2-40B4-BE49-F238E27FC236}">
                <a16:creationId xmlns:a16="http://schemas.microsoft.com/office/drawing/2014/main" id="{1AC0AD36-D6FD-1693-B8AE-22B43EA7C2C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670" b="8317"/>
          <a:stretch/>
        </p:blipFill>
        <p:spPr>
          <a:xfrm>
            <a:off x="6326983" y="522518"/>
            <a:ext cx="5767045" cy="6302821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C58AEE4-FC13-253B-D2D1-F5391BB1D501}"/>
              </a:ext>
            </a:extLst>
          </p:cNvPr>
          <p:cNvSpPr/>
          <p:nvPr/>
        </p:nvSpPr>
        <p:spPr>
          <a:xfrm>
            <a:off x="566057" y="489857"/>
            <a:ext cx="10961914" cy="5845625"/>
          </a:xfrm>
          <a:prstGeom prst="rect">
            <a:avLst/>
          </a:prstGeom>
          <a:noFill/>
          <a:ln w="127000">
            <a:solidFill>
              <a:srgbClr val="F8BE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27CFB7-DF4A-67AC-336B-72E37595BC5F}"/>
              </a:ext>
            </a:extLst>
          </p:cNvPr>
          <p:cNvSpPr txBox="1"/>
          <p:nvPr/>
        </p:nvSpPr>
        <p:spPr>
          <a:xfrm>
            <a:off x="664029" y="945018"/>
            <a:ext cx="6184059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3800" b="1" dirty="0">
                <a:solidFill>
                  <a:srgbClr val="F8BE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損益</a:t>
            </a:r>
            <a:endParaRPr lang="en-US" altLang="ja-JP" sz="13800" b="1" dirty="0">
              <a:solidFill>
                <a:srgbClr val="F8BE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13800" b="1" dirty="0">
                <a:solidFill>
                  <a:srgbClr val="F8BE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計算書</a:t>
            </a:r>
            <a:endParaRPr kumimoji="1" lang="ja-JP" altLang="en-US" sz="13800" b="1" dirty="0">
              <a:solidFill>
                <a:srgbClr val="F8BE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10046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CFD59803-D572-4D98-062E-7827A2B80F91}"/>
              </a:ext>
            </a:extLst>
          </p:cNvPr>
          <p:cNvCxnSpPr>
            <a:cxnSpLocks/>
          </p:cNvCxnSpPr>
          <p:nvPr/>
        </p:nvCxnSpPr>
        <p:spPr>
          <a:xfrm>
            <a:off x="145984" y="6017079"/>
            <a:ext cx="119153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DEBBB73-D454-80FB-02ED-6EE7B47D092A}"/>
              </a:ext>
            </a:extLst>
          </p:cNvPr>
          <p:cNvSpPr/>
          <p:nvPr/>
        </p:nvSpPr>
        <p:spPr>
          <a:xfrm>
            <a:off x="325598" y="1355271"/>
            <a:ext cx="1638297" cy="46618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売上高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808D8AB-1A19-5EDC-34CB-A15556C9B1FD}"/>
              </a:ext>
            </a:extLst>
          </p:cNvPr>
          <p:cNvSpPr/>
          <p:nvPr/>
        </p:nvSpPr>
        <p:spPr>
          <a:xfrm>
            <a:off x="2312436" y="2095495"/>
            <a:ext cx="1638297" cy="3927019"/>
          </a:xfrm>
          <a:prstGeom prst="rect">
            <a:avLst/>
          </a:prstGeom>
          <a:solidFill>
            <a:srgbClr val="2DA5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u="sng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売上総利益</a:t>
            </a:r>
            <a:endParaRPr kumimoji="1" lang="en-US" altLang="ja-JP" sz="1600" b="1" u="sng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en-US" altLang="ja-JP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(=</a:t>
            </a:r>
            <a:r>
              <a:rPr lang="ja-JP" altLang="en-US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粗利</a:t>
            </a:r>
            <a:r>
              <a:rPr lang="en-US" altLang="ja-JP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  <a:p>
            <a:pPr algn="ctr"/>
            <a:endParaRPr kumimoji="1" lang="en-US" altLang="ja-JP" sz="16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企業の核となる商品やサービスによって得ている利益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03C9222-04DD-C870-FA16-CF54F2FEAB14}"/>
              </a:ext>
            </a:extLst>
          </p:cNvPr>
          <p:cNvSpPr/>
          <p:nvPr/>
        </p:nvSpPr>
        <p:spPr>
          <a:xfrm>
            <a:off x="4299274" y="2852058"/>
            <a:ext cx="1638297" cy="3165018"/>
          </a:xfrm>
          <a:prstGeom prst="rect">
            <a:avLst/>
          </a:prstGeom>
          <a:solidFill>
            <a:srgbClr val="2DA5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u="sng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営業利益</a:t>
            </a:r>
            <a:endParaRPr kumimoji="1" lang="en-US" altLang="ja-JP" sz="1600" b="1" u="sng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(=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本業のもうけ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kumimoji="1" lang="ja-JP" altLang="en-US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6F1F11B-8C66-8571-3B17-8FF594914482}"/>
              </a:ext>
            </a:extLst>
          </p:cNvPr>
          <p:cNvSpPr/>
          <p:nvPr/>
        </p:nvSpPr>
        <p:spPr>
          <a:xfrm>
            <a:off x="6286112" y="3690256"/>
            <a:ext cx="1638297" cy="2326819"/>
          </a:xfrm>
          <a:prstGeom prst="rect">
            <a:avLst/>
          </a:prstGeom>
          <a:solidFill>
            <a:srgbClr val="2DA5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経常利益</a:t>
            </a:r>
            <a:endParaRPr lang="en-US" altLang="ja-JP" sz="16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en-US" altLang="ja-JP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(=</a:t>
            </a:r>
            <a:r>
              <a: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本業以外も含む</a:t>
            </a:r>
            <a:endParaRPr kumimoji="1" lang="en-US" altLang="ja-JP" sz="12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会社全体のもうけ</a:t>
            </a:r>
            <a:r>
              <a:rPr kumimoji="1" lang="en-US" altLang="ja-JP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endParaRPr kumimoji="1" lang="ja-JP" altLang="en-US" sz="12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CD61AA6-650B-7B44-C6D0-736844EF55FB}"/>
              </a:ext>
            </a:extLst>
          </p:cNvPr>
          <p:cNvSpPr/>
          <p:nvPr/>
        </p:nvSpPr>
        <p:spPr>
          <a:xfrm>
            <a:off x="8272950" y="4267200"/>
            <a:ext cx="1638297" cy="1749875"/>
          </a:xfrm>
          <a:prstGeom prst="rect">
            <a:avLst/>
          </a:prstGeom>
          <a:solidFill>
            <a:srgbClr val="2DA5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税引前</a:t>
            </a:r>
            <a:endParaRPr kumimoji="1" lang="en-US" altLang="ja-JP" sz="16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当期純利益</a:t>
            </a:r>
            <a:endParaRPr kumimoji="1" lang="ja-JP" altLang="en-US" sz="16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ED5563C-7AE6-F127-0501-D85EF347FE80}"/>
              </a:ext>
            </a:extLst>
          </p:cNvPr>
          <p:cNvSpPr/>
          <p:nvPr/>
        </p:nvSpPr>
        <p:spPr>
          <a:xfrm>
            <a:off x="10259789" y="4953000"/>
            <a:ext cx="1638297" cy="106407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当期</a:t>
            </a:r>
            <a:r>
              <a:rPr lang="ja-JP" altLang="en-US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純利益</a:t>
            </a:r>
            <a:endParaRPr lang="en-US" altLang="ja-JP" sz="16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en-US" altLang="ja-JP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(=</a:t>
            </a:r>
            <a:r>
              <a:rPr kumimoji="1" lang="ja-JP" altLang="en-US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純利益</a:t>
            </a:r>
            <a:r>
              <a:rPr kumimoji="1" lang="en-US" altLang="ja-JP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  <a:p>
            <a:pPr algn="ctr"/>
            <a:r>
              <a:rPr kumimoji="1" lang="ja-JP" altLang="en-US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決算期における</a:t>
            </a:r>
            <a:endParaRPr kumimoji="1" lang="en-US" altLang="ja-JP" sz="1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最終的な利益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6AEAE2C-DF32-391C-22D9-FBDF545F9683}"/>
              </a:ext>
            </a:extLst>
          </p:cNvPr>
          <p:cNvSpPr/>
          <p:nvPr/>
        </p:nvSpPr>
        <p:spPr>
          <a:xfrm>
            <a:off x="2312436" y="1355271"/>
            <a:ext cx="1638297" cy="73478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u="sng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売上原価</a:t>
            </a:r>
            <a:endParaRPr kumimoji="1" lang="en-US" altLang="ja-JP" sz="1600" b="1" u="sng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仕入れ費用や</a:t>
            </a:r>
            <a:endParaRPr kumimoji="1" lang="en-US" altLang="ja-JP" sz="1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製造コスト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085F0AC-73FB-1C0A-2A95-A0561623626D}"/>
              </a:ext>
            </a:extLst>
          </p:cNvPr>
          <p:cNvSpPr/>
          <p:nvPr/>
        </p:nvSpPr>
        <p:spPr>
          <a:xfrm>
            <a:off x="4299274" y="2090054"/>
            <a:ext cx="1638297" cy="76200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u="sng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販管費</a:t>
            </a:r>
            <a:endParaRPr kumimoji="1" lang="en-US" altLang="ja-JP" sz="1600" b="1" u="sng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49198782-4EEF-F4CC-5A54-0CCA9580DAA8}"/>
              </a:ext>
            </a:extLst>
          </p:cNvPr>
          <p:cNvSpPr/>
          <p:nvPr/>
        </p:nvSpPr>
        <p:spPr>
          <a:xfrm>
            <a:off x="6286112" y="2852056"/>
            <a:ext cx="1638297" cy="83819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u="sng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営業外損益</a:t>
            </a:r>
            <a:endParaRPr kumimoji="1" lang="en-US" altLang="ja-JP" sz="1600" b="1" u="sng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株の売却益等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6886A5B0-8D9B-3757-0746-4504E0207CDE}"/>
              </a:ext>
            </a:extLst>
          </p:cNvPr>
          <p:cNvSpPr/>
          <p:nvPr/>
        </p:nvSpPr>
        <p:spPr>
          <a:xfrm>
            <a:off x="8272950" y="3690254"/>
            <a:ext cx="1638297" cy="57694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特別損益</a:t>
            </a:r>
            <a:endParaRPr kumimoji="1" lang="en-US" altLang="ja-JP" sz="16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9F257A5C-F1E9-CA8B-DD4F-A92E0568B211}"/>
              </a:ext>
            </a:extLst>
          </p:cNvPr>
          <p:cNvSpPr/>
          <p:nvPr/>
        </p:nvSpPr>
        <p:spPr>
          <a:xfrm>
            <a:off x="10259789" y="4267196"/>
            <a:ext cx="1638297" cy="685802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法人税等</a:t>
            </a:r>
            <a:endParaRPr kumimoji="1" lang="en-US" altLang="ja-JP" sz="16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zh-CN" altLang="en-US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「法人税」「法人住民税」「法人事業税」</a:t>
            </a:r>
            <a:r>
              <a:rPr kumimoji="1" lang="ja-JP" altLang="en-US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等</a:t>
            </a:r>
          </a:p>
        </p:txBody>
      </p:sp>
      <p:sp>
        <p:nvSpPr>
          <p:cNvPr id="19" name="吹き出し: 線 (強調線付き) 18">
            <a:extLst>
              <a:ext uri="{FF2B5EF4-FFF2-40B4-BE49-F238E27FC236}">
                <a16:creationId xmlns:a16="http://schemas.microsoft.com/office/drawing/2014/main" id="{F983BE25-03CB-8C33-BA25-2CB96B749CFE}"/>
              </a:ext>
            </a:extLst>
          </p:cNvPr>
          <p:cNvSpPr/>
          <p:nvPr/>
        </p:nvSpPr>
        <p:spPr>
          <a:xfrm>
            <a:off x="4708122" y="474549"/>
            <a:ext cx="2775756" cy="1077002"/>
          </a:xfrm>
          <a:prstGeom prst="accentCallout1">
            <a:avLst>
              <a:gd name="adj1" fmla="val 53750"/>
              <a:gd name="adj2" fmla="val 150"/>
              <a:gd name="adj3" fmla="val 180167"/>
              <a:gd name="adj4" fmla="val -6823"/>
            </a:avLst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販管費の内訳</a:t>
            </a:r>
            <a:endParaRPr kumimoji="1" lang="en-US" altLang="ja-JP" sz="16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∟販売費</a:t>
            </a:r>
            <a:r>
              <a:rPr kumimoji="1" lang="en-US" altLang="ja-JP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kumimoji="1" lang="ja-JP" altLang="en-US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広告費用</a:t>
            </a:r>
            <a:endParaRPr kumimoji="1" lang="en-US" altLang="ja-JP" sz="1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∟一般管理費</a:t>
            </a:r>
            <a:r>
              <a:rPr lang="en-US" altLang="ja-JP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…</a:t>
            </a:r>
            <a:r>
              <a:rPr lang="ja-JP" altLang="en-US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家賃</a:t>
            </a:r>
            <a:r>
              <a:rPr lang="en-US" altLang="ja-JP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lang="ja-JP" altLang="en-US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給与</a:t>
            </a:r>
            <a:r>
              <a:rPr lang="en-US" altLang="ja-JP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lang="ja-JP" altLang="en-US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交際費</a:t>
            </a:r>
            <a:endParaRPr kumimoji="1" lang="ja-JP" altLang="en-US" sz="1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6768E38F-3C84-77E7-C5ED-0AD58228A120}"/>
              </a:ext>
            </a:extLst>
          </p:cNvPr>
          <p:cNvSpPr txBox="1"/>
          <p:nvPr/>
        </p:nvSpPr>
        <p:spPr>
          <a:xfrm>
            <a:off x="325598" y="346303"/>
            <a:ext cx="46709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損益計算書の見方</a:t>
            </a:r>
            <a:endParaRPr kumimoji="1" lang="ja-JP" altLang="en-US" sz="2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3AE5F803-39DF-5BD6-63A3-C077FF193BCA}"/>
              </a:ext>
            </a:extLst>
          </p:cNvPr>
          <p:cNvSpPr txBox="1"/>
          <p:nvPr/>
        </p:nvSpPr>
        <p:spPr>
          <a:xfrm>
            <a:off x="10259789" y="6152802"/>
            <a:ext cx="21998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↑この数字が黒字か？</a:t>
            </a:r>
            <a:endParaRPr lang="en-US" altLang="ja-JP" sz="1100" b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1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赤字か？をチェックする</a:t>
            </a:r>
            <a:endParaRPr lang="en-US" altLang="ja-JP" sz="1100" b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2" name="吹き出し: 線 (強調線付き) 21">
            <a:extLst>
              <a:ext uri="{FF2B5EF4-FFF2-40B4-BE49-F238E27FC236}">
                <a16:creationId xmlns:a16="http://schemas.microsoft.com/office/drawing/2014/main" id="{BAF71044-B046-D5FE-ABEE-7BD9E7687484}"/>
              </a:ext>
            </a:extLst>
          </p:cNvPr>
          <p:cNvSpPr/>
          <p:nvPr/>
        </p:nvSpPr>
        <p:spPr>
          <a:xfrm>
            <a:off x="8665812" y="2276812"/>
            <a:ext cx="3232274" cy="1077002"/>
          </a:xfrm>
          <a:prstGeom prst="accentCallout1">
            <a:avLst>
              <a:gd name="adj1" fmla="val 53750"/>
              <a:gd name="adj2" fmla="val 150"/>
              <a:gd name="adj3" fmla="val 155909"/>
              <a:gd name="adj4" fmla="val -8392"/>
            </a:avLst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特別損益</a:t>
            </a:r>
            <a:r>
              <a:rPr kumimoji="1" lang="ja-JP" altLang="en-US" sz="16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の内訳</a:t>
            </a:r>
            <a:endParaRPr kumimoji="1" lang="en-US" altLang="ja-JP" sz="16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∟不動産の「固定資産売却損」</a:t>
            </a:r>
            <a:endParaRPr kumimoji="1" lang="en-US" altLang="ja-JP" sz="1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∟</a:t>
            </a:r>
            <a:r>
              <a:rPr kumimoji="1" lang="ja-JP" altLang="en-US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長期保有している株式の「売却損」</a:t>
            </a:r>
            <a:endParaRPr kumimoji="1" lang="en-US" altLang="ja-JP" sz="1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∟</a:t>
            </a:r>
            <a:r>
              <a:rPr kumimoji="1" lang="ja-JP" altLang="en-US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火災や盗難、災害による「損失」など</a:t>
            </a:r>
          </a:p>
        </p:txBody>
      </p:sp>
    </p:spTree>
    <p:extLst>
      <p:ext uri="{BB962C8B-B14F-4D97-AF65-F5344CB8AC3E}">
        <p14:creationId xmlns:p14="http://schemas.microsoft.com/office/powerpoint/2010/main" val="2355355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160</Words>
  <Application>Microsoft Office PowerPoint</Application>
  <PresentationFormat>ワイド画面</PresentationFormat>
  <Paragraphs>37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岡本 菜央</dc:creator>
  <cp:lastModifiedBy>岡本 菜央</cp:lastModifiedBy>
  <cp:revision>2</cp:revision>
  <dcterms:created xsi:type="dcterms:W3CDTF">2026-01-01T06:25:00Z</dcterms:created>
  <dcterms:modified xsi:type="dcterms:W3CDTF">2026-01-01T06:52:40Z</dcterms:modified>
</cp:coreProperties>
</file>