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06C"/>
    <a:srgbClr val="BBD7CC"/>
    <a:srgbClr val="E76321"/>
    <a:srgbClr val="7CB29E"/>
    <a:srgbClr val="EE8F60"/>
    <a:srgbClr val="F6C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8" autoAdjust="0"/>
    <p:restoredTop sz="94660"/>
  </p:normalViewPr>
  <p:slideViewPr>
    <p:cSldViewPr snapToGrid="0">
      <p:cViewPr>
        <p:scale>
          <a:sx n="60" d="100"/>
          <a:sy n="60" d="100"/>
        </p:scale>
        <p:origin x="1056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4D273-AFEC-4ACE-9502-C18CD31E8F30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43184-C2E4-4641-9401-4B56CAE5A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56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43184-C2E4-4641-9401-4B56CAE5A6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75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90A2F-C85E-672E-75CE-A0FDB4590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B9882EC-2E62-B66A-99CD-7BA9FA85C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3F33B9-D669-CF4C-7D56-E2F8FB66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1F46-78A1-4C2D-AB62-532A7D743971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8E0D92-350B-9E44-7E6E-1031918F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670C7B-6193-0C4B-1115-72734829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BB37-D8E1-416B-907D-8A5956914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15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3CE79C-1272-0527-326D-997F31B7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4E5781-233E-62BF-8329-3FB837CA6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9BDD6D-82E1-3D20-4417-D73B5E26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1F46-78A1-4C2D-AB62-532A7D743971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4AC16A-9FD5-3668-1A75-8A845AF1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01484A-C9AB-6CBF-83E0-5804FD8B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BB37-D8E1-416B-907D-8A5956914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06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841F12D-54F2-E3CC-A267-AE88163CE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2507AA6-72E3-BEC2-BCFA-02145BC8A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3CE5FE-0501-847F-CDFD-B277467F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1F46-78A1-4C2D-AB62-532A7D743971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8D13F2-884E-E086-2D79-3FEBAA0B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3638A8-0126-243E-4616-E53F9CB1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BB37-D8E1-416B-907D-8A5956914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89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B2485-E4C7-0990-A398-ECBD94CC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A4913E-AF7C-9E21-EB25-C8CD05B8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024A86-6252-E59D-D737-9A909C654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1F46-78A1-4C2D-AB62-532A7D743971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C67381-BA8C-69C4-6683-70869403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60A599-6465-0DFE-C078-51AF46F4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BB37-D8E1-416B-907D-8A5956914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76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465172-AAB7-545D-08A2-A84C96FF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8B79B7-5822-86CC-7C97-A7FADB9FD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4BCC36-2495-DBEF-5624-EDF7A5CC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1F46-78A1-4C2D-AB62-532A7D743971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02C56D-CB3B-40EC-8AB5-63F9025B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906F6A-FDF5-6748-727C-98AF1A68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BB37-D8E1-416B-907D-8A5956914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75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B26A41-029A-CD26-6282-49D9D069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32CB39-78AE-7376-F7A0-44B431C04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2FAD28-CFCB-AE1A-2EFD-7B58C8B2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BFF4A1-B534-6859-224F-C2452683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1F46-78A1-4C2D-AB62-532A7D743971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1CD7DD-4A9C-74D0-99EF-CA2BFB5B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824B11-9D3E-F29D-4603-237F901F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BB37-D8E1-416B-907D-8A5956914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34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7B0A7-010B-1303-162E-AF16EEC9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A8D0EF-F1AB-13E9-233F-4B14D455A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2C90DF-DA9D-9E0C-68E5-2D27DA92A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52B4A8-9FD4-23A6-2798-A41570DDC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7B31841-1E68-A716-00D2-A1234B178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07BF7AA-0877-EC13-36D6-5EA625D9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1F46-78A1-4C2D-AB62-532A7D743971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59B4134-9348-E5A4-275B-BCF6806A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BEA9E41-A814-374C-2F82-66F9BD47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BB37-D8E1-416B-907D-8A5956914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2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9DA5AE-EE9D-085A-FAFE-BAEB9E30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C5200CD-F6E9-9306-011D-60F5EF99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1F46-78A1-4C2D-AB62-532A7D743971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B354CE2-4483-9072-26FC-BFA43216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5CD5B5-81C9-9781-7F89-384746B5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BB37-D8E1-416B-907D-8A5956914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87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C0008ED-9B00-9559-7475-24AD3A99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1F46-78A1-4C2D-AB62-532A7D743971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91A6D8-9F0E-496E-0FC7-AAFAEF2B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12E428-A901-E737-33D6-7EC243AB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BB37-D8E1-416B-907D-8A5956914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42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F7EE2E-A357-1C4E-9431-D8AE738E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B6924B-35C3-4065-5D33-79CD64D3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CB0873-960C-B742-44D6-C93784B14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D5436A-F00E-F628-3F80-ADC72A2C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1F46-78A1-4C2D-AB62-532A7D743971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A9E5A1-F2FD-52E8-B311-413EB80C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8281A8-B050-A7E2-9D04-12DD95BC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BB37-D8E1-416B-907D-8A5956914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51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859335-AF7B-8944-6303-657E04E5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D5F7C0E-07D2-7CC1-D254-A4C1F6A12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DED38F-DFFF-A303-04B8-52C7E191A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5087EE-4E99-518D-DBB2-0CFF61EB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1F46-78A1-4C2D-AB62-532A7D743971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B007DC-B683-5F66-2DCC-C3E291B0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FAAA92-9DC7-1F94-EB36-9EBF6A15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BB37-D8E1-416B-907D-8A5956914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87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3D6101F-323A-4826-B277-83FAAEE2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3749FB-5233-01C6-F62C-8708E83B7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1E0EA1-EA59-FBCE-EBD0-C63595B73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7A1F46-78A1-4C2D-AB62-532A7D743971}" type="datetimeFigureOut">
              <a:rPr kumimoji="1" lang="ja-JP" altLang="en-US" smtClean="0"/>
              <a:t>2026/1/1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ACF566-7365-EE5F-147E-4006F33A5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AF473B-2FEC-6DFC-53CC-3203F6CF1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86BB37-D8E1-416B-907D-8A5956914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57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FEDC667-9C63-6D5C-C0C9-58CB9F666E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06421F6-BD7A-0701-E579-D42636B4F944}"/>
              </a:ext>
            </a:extLst>
          </p:cNvPr>
          <p:cNvSpPr/>
          <p:nvPr/>
        </p:nvSpPr>
        <p:spPr>
          <a:xfrm>
            <a:off x="299921" y="234932"/>
            <a:ext cx="4477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景品表示法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とは？</a:t>
            </a:r>
            <a:endParaRPr lang="ja-JP" altLang="en-US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2CB1A30-0AD8-B5B4-709A-5AF46A6BA3F3}"/>
              </a:ext>
            </a:extLst>
          </p:cNvPr>
          <p:cNvSpPr/>
          <p:nvPr/>
        </p:nvSpPr>
        <p:spPr>
          <a:xfrm>
            <a:off x="4639169" y="745272"/>
            <a:ext cx="3688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正式名称：不当景品類及び不当表示防止法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E4DC29-5F8C-7051-67F4-010BB06DDFCD}"/>
              </a:ext>
            </a:extLst>
          </p:cNvPr>
          <p:cNvSpPr/>
          <p:nvPr/>
        </p:nvSpPr>
        <p:spPr>
          <a:xfrm>
            <a:off x="1555087" y="1265138"/>
            <a:ext cx="8226932" cy="708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消費者がより良い商品やサービスを自主的かつ合理的に選べる環境を守る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偽りの表示や過大な景品による誘引を防ぎ、消費者が「本当に良いもの」を正しく判断できる市場環境を整備することを目的としています。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82928A1-3FC2-3B04-1455-404B5A062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07" b="97541" l="1667" r="97083">
                        <a14:foregroundMark x1="4583" y1="43852" x2="17083" y2="56967"/>
                        <a14:foregroundMark x1="9167" y1="48770" x2="47083" y2="50410"/>
                        <a14:foregroundMark x1="47083" y1="50410" x2="51667" y2="53279"/>
                        <a14:foregroundMark x1="2083" y1="50410" x2="2083" y2="50410"/>
                        <a14:foregroundMark x1="2917" y1="49590" x2="7500" y2="69262"/>
                        <a14:foregroundMark x1="7500" y1="69262" x2="8333" y2="70902"/>
                        <a14:foregroundMark x1="12500" y1="48361" x2="36250" y2="45492"/>
                        <a14:foregroundMark x1="36250" y1="45492" x2="46250" y2="48361"/>
                        <a14:foregroundMark x1="2500" y1="90574" x2="7917" y2="91803"/>
                        <a14:foregroundMark x1="5417" y1="80328" x2="8750" y2="93443"/>
                        <a14:foregroundMark x1="6667" y1="89754" x2="15000" y2="95082"/>
                        <a14:foregroundMark x1="42083" y1="82787" x2="46667" y2="97541"/>
                        <a14:foregroundMark x1="49167" y1="41393" x2="62083" y2="11475"/>
                        <a14:foregroundMark x1="62083" y1="11475" x2="62083" y2="11066"/>
                        <a14:foregroundMark x1="60833" y1="14344" x2="67917" y2="54508"/>
                        <a14:foregroundMark x1="61667" y1="26639" x2="57917" y2="45082"/>
                        <a14:foregroundMark x1="57500" y1="19672" x2="64167" y2="89344"/>
                        <a14:foregroundMark x1="83333" y1="53689" x2="97083" y2="61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9206" y="321044"/>
            <a:ext cx="1678519" cy="170649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9BFE012-89B9-B206-D54D-993E0BEB0354}"/>
              </a:ext>
            </a:extLst>
          </p:cNvPr>
          <p:cNvSpPr/>
          <p:nvPr/>
        </p:nvSpPr>
        <p:spPr>
          <a:xfrm>
            <a:off x="407224" y="1383821"/>
            <a:ext cx="1070676" cy="5902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目的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B5142D9-E68A-3F05-7B02-F45D739EA1C2}"/>
              </a:ext>
            </a:extLst>
          </p:cNvPr>
          <p:cNvSpPr/>
          <p:nvPr/>
        </p:nvSpPr>
        <p:spPr>
          <a:xfrm>
            <a:off x="4970834" y="2155979"/>
            <a:ext cx="2250332" cy="6210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景品表示法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E5AEB74-1BC6-A88C-7C58-EECFAB82E053}"/>
              </a:ext>
            </a:extLst>
          </p:cNvPr>
          <p:cNvSpPr/>
          <p:nvPr/>
        </p:nvSpPr>
        <p:spPr>
          <a:xfrm>
            <a:off x="407224" y="3126834"/>
            <a:ext cx="5550227" cy="3374030"/>
          </a:xfrm>
          <a:prstGeom prst="roundRect">
            <a:avLst>
              <a:gd name="adj" fmla="val 628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28EAFC6-D91C-2B41-15C3-70560EDD4032}"/>
              </a:ext>
            </a:extLst>
          </p:cNvPr>
          <p:cNvSpPr/>
          <p:nvPr/>
        </p:nvSpPr>
        <p:spPr>
          <a:xfrm>
            <a:off x="6187673" y="3126834"/>
            <a:ext cx="5550227" cy="3374030"/>
          </a:xfrm>
          <a:prstGeom prst="roundRect">
            <a:avLst>
              <a:gd name="adj" fmla="val 6288"/>
            </a:avLst>
          </a:prstGeom>
          <a:solidFill>
            <a:srgbClr val="BBD7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コネクタ: カギ線 16">
            <a:extLst>
              <a:ext uri="{FF2B5EF4-FFF2-40B4-BE49-F238E27FC236}">
                <a16:creationId xmlns:a16="http://schemas.microsoft.com/office/drawing/2014/main" id="{E7FDBC1E-33F0-FF63-46D9-912F3EE1DB4D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rot="5400000">
            <a:off x="4464263" y="1495097"/>
            <a:ext cx="349812" cy="29136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コネクタ: カギ線 17">
            <a:extLst>
              <a:ext uri="{FF2B5EF4-FFF2-40B4-BE49-F238E27FC236}">
                <a16:creationId xmlns:a16="http://schemas.microsoft.com/office/drawing/2014/main" id="{A80D171F-67F6-8BDB-59A3-BC3B276770E0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rot="16200000" flipH="1">
            <a:off x="7354487" y="1518534"/>
            <a:ext cx="349812" cy="28667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CD709DDD-9730-35A1-5DAB-0E262F3F8193}"/>
              </a:ext>
            </a:extLst>
          </p:cNvPr>
          <p:cNvSpPr/>
          <p:nvPr/>
        </p:nvSpPr>
        <p:spPr>
          <a:xfrm>
            <a:off x="622570" y="3366693"/>
            <a:ext cx="5038928" cy="6337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不当な表示の禁止</a:t>
            </a:r>
            <a:endParaRPr kumimoji="1" lang="ja-JP" altLang="en-US" sz="2800" b="1" dirty="0">
              <a:solidFill>
                <a:srgbClr val="E7632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E97C59A-8403-797F-D08C-9C37036D23CC}"/>
              </a:ext>
            </a:extLst>
          </p:cNvPr>
          <p:cNvSpPr/>
          <p:nvPr/>
        </p:nvSpPr>
        <p:spPr>
          <a:xfrm>
            <a:off x="6443322" y="3366693"/>
            <a:ext cx="5038928" cy="6337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過大な景品類の提供の禁止</a:t>
            </a:r>
            <a:endParaRPr kumimoji="1" lang="ja-JP" altLang="en-US" sz="2800" b="1" dirty="0">
              <a:solidFill>
                <a:srgbClr val="4C806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4680C15-CB69-F665-FDC9-6E4516BAB7F0}"/>
              </a:ext>
            </a:extLst>
          </p:cNvPr>
          <p:cNvSpPr/>
          <p:nvPr/>
        </p:nvSpPr>
        <p:spPr>
          <a:xfrm>
            <a:off x="622570" y="4105355"/>
            <a:ext cx="5038928" cy="633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品質、内容、価格等を偽って</a:t>
            </a:r>
            <a:endParaRPr lang="en-US" altLang="ja-JP" b="1" dirty="0">
              <a:solidFill>
                <a:srgbClr val="E7632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表示を行うことを厳しく規制します。</a:t>
            </a:r>
            <a:endParaRPr kumimoji="1" lang="ja-JP" altLang="en-US" b="1" dirty="0">
              <a:solidFill>
                <a:srgbClr val="E7632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1BA06B2-085F-66A2-DD1D-3393FEC6BB9E}"/>
              </a:ext>
            </a:extLst>
          </p:cNvPr>
          <p:cNvSpPr/>
          <p:nvPr/>
        </p:nvSpPr>
        <p:spPr>
          <a:xfrm>
            <a:off x="6443322" y="4105355"/>
            <a:ext cx="5038928" cy="633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過剰な景品提供を防ぐため、</a:t>
            </a:r>
            <a:endParaRPr lang="en-US" altLang="ja-JP" b="1" dirty="0">
              <a:solidFill>
                <a:srgbClr val="4C806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景品類の最高額や総額を制限します。</a:t>
            </a:r>
            <a:endParaRPr kumimoji="1" lang="ja-JP" altLang="en-US" b="1" dirty="0">
              <a:solidFill>
                <a:srgbClr val="4C806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2FA0AD4E-A0EB-8D12-E7C9-2833990EDB38}"/>
              </a:ext>
            </a:extLst>
          </p:cNvPr>
          <p:cNvSpPr/>
          <p:nvPr/>
        </p:nvSpPr>
        <p:spPr>
          <a:xfrm>
            <a:off x="816451" y="5235628"/>
            <a:ext cx="1527243" cy="828957"/>
          </a:xfrm>
          <a:prstGeom prst="roundRect">
            <a:avLst>
              <a:gd name="adj" fmla="val 17767"/>
            </a:avLst>
          </a:prstGeom>
          <a:solidFill>
            <a:srgbClr val="E763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優良誤認表示</a:t>
            </a:r>
            <a:endParaRPr kumimoji="1" lang="ja-JP" altLang="en-US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E9B2EE2-88F7-FDE0-3B72-48A3F60132B1}"/>
              </a:ext>
            </a:extLst>
          </p:cNvPr>
          <p:cNvSpPr/>
          <p:nvPr/>
        </p:nvSpPr>
        <p:spPr>
          <a:xfrm>
            <a:off x="2418715" y="5235628"/>
            <a:ext cx="1527243" cy="828957"/>
          </a:xfrm>
          <a:prstGeom prst="roundRect">
            <a:avLst>
              <a:gd name="adj" fmla="val 17767"/>
            </a:avLst>
          </a:prstGeom>
          <a:solidFill>
            <a:srgbClr val="E763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有利誤認表示</a:t>
            </a:r>
            <a:endParaRPr kumimoji="1" lang="ja-JP" altLang="en-US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78C5C184-FC6D-82B6-1DC7-85245801A030}"/>
              </a:ext>
            </a:extLst>
          </p:cNvPr>
          <p:cNvSpPr/>
          <p:nvPr/>
        </p:nvSpPr>
        <p:spPr>
          <a:xfrm>
            <a:off x="4020979" y="5235628"/>
            <a:ext cx="1527243" cy="828957"/>
          </a:xfrm>
          <a:prstGeom prst="roundRect">
            <a:avLst>
              <a:gd name="adj" fmla="val 17767"/>
            </a:avLst>
          </a:prstGeom>
          <a:solidFill>
            <a:srgbClr val="E763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誤認される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恐れのある表示</a:t>
            </a:r>
            <a:endParaRPr kumimoji="1" lang="ja-JP" altLang="en-US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1C3E8C3E-CBC2-91E8-4A15-CCE44686D927}"/>
              </a:ext>
            </a:extLst>
          </p:cNvPr>
          <p:cNvSpPr/>
          <p:nvPr/>
        </p:nvSpPr>
        <p:spPr>
          <a:xfrm>
            <a:off x="6443322" y="5235628"/>
            <a:ext cx="1173132" cy="828957"/>
          </a:xfrm>
          <a:prstGeom prst="roundRect">
            <a:avLst>
              <a:gd name="adj" fmla="val 17767"/>
            </a:avLst>
          </a:prstGeom>
          <a:solidFill>
            <a:srgbClr val="4C8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一般懸賞</a:t>
            </a:r>
            <a:endParaRPr kumimoji="1" lang="ja-JP" altLang="en-US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6F04A1E5-5D93-2383-C4E6-97302D05D3EA}"/>
              </a:ext>
            </a:extLst>
          </p:cNvPr>
          <p:cNvSpPr/>
          <p:nvPr/>
        </p:nvSpPr>
        <p:spPr>
          <a:xfrm>
            <a:off x="7708127" y="5235628"/>
            <a:ext cx="1173132" cy="828957"/>
          </a:xfrm>
          <a:prstGeom prst="roundRect">
            <a:avLst>
              <a:gd name="adj" fmla="val 17767"/>
            </a:avLst>
          </a:prstGeom>
          <a:solidFill>
            <a:srgbClr val="4C8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共同懸賞</a:t>
            </a:r>
            <a:endParaRPr kumimoji="1" lang="ja-JP" altLang="en-US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25DF9818-E4F6-867E-D421-75255B12A9D8}"/>
              </a:ext>
            </a:extLst>
          </p:cNvPr>
          <p:cNvSpPr/>
          <p:nvPr/>
        </p:nvSpPr>
        <p:spPr>
          <a:xfrm>
            <a:off x="8972932" y="5235628"/>
            <a:ext cx="1173132" cy="828957"/>
          </a:xfrm>
          <a:prstGeom prst="roundRect">
            <a:avLst>
              <a:gd name="adj" fmla="val 17767"/>
            </a:avLst>
          </a:prstGeom>
          <a:solidFill>
            <a:srgbClr val="4C8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総付景品</a:t>
            </a:r>
            <a:endParaRPr kumimoji="1" lang="ja-JP" altLang="en-US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EF8355E8-6EA9-260C-8906-3DFF98F9B968}"/>
              </a:ext>
            </a:extLst>
          </p:cNvPr>
          <p:cNvSpPr/>
          <p:nvPr/>
        </p:nvSpPr>
        <p:spPr>
          <a:xfrm>
            <a:off x="10237737" y="5235628"/>
            <a:ext cx="1173132" cy="828957"/>
          </a:xfrm>
          <a:prstGeom prst="roundRect">
            <a:avLst>
              <a:gd name="adj" fmla="val 17767"/>
            </a:avLst>
          </a:prstGeom>
          <a:solidFill>
            <a:srgbClr val="4C8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オープン型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懸賞</a:t>
            </a:r>
          </a:p>
        </p:txBody>
      </p:sp>
      <p:sp>
        <p:nvSpPr>
          <p:cNvPr id="37" name="右大かっこ 36">
            <a:extLst>
              <a:ext uri="{FF2B5EF4-FFF2-40B4-BE49-F238E27FC236}">
                <a16:creationId xmlns:a16="http://schemas.microsoft.com/office/drawing/2014/main" id="{ABE9D740-F20F-9C5B-D7BA-BC86CF904ECB}"/>
              </a:ext>
            </a:extLst>
          </p:cNvPr>
          <p:cNvSpPr/>
          <p:nvPr/>
        </p:nvSpPr>
        <p:spPr>
          <a:xfrm rot="16200000">
            <a:off x="8202163" y="3284828"/>
            <a:ext cx="185060" cy="3702742"/>
          </a:xfrm>
          <a:prstGeom prst="rightBracket">
            <a:avLst/>
          </a:prstGeom>
          <a:ln w="28575">
            <a:solidFill>
              <a:srgbClr val="4C80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821C7E0-8AFB-213B-BB47-AE46D47DD132}"/>
              </a:ext>
            </a:extLst>
          </p:cNvPr>
          <p:cNvSpPr/>
          <p:nvPr/>
        </p:nvSpPr>
        <p:spPr>
          <a:xfrm>
            <a:off x="7464784" y="4844017"/>
            <a:ext cx="1659818" cy="344182"/>
          </a:xfrm>
          <a:prstGeom prst="rect">
            <a:avLst/>
          </a:prstGeom>
          <a:solidFill>
            <a:srgbClr val="BBD7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クローズド型懸賞</a:t>
            </a:r>
            <a:endParaRPr kumimoji="1" lang="ja-JP" altLang="en-US" sz="1200" b="1" dirty="0">
              <a:solidFill>
                <a:srgbClr val="4C806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81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E6C3822-ECDE-6063-B316-2BCAD967B0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7712D3C-388E-C47B-4B7D-635B80D60193}"/>
              </a:ext>
            </a:extLst>
          </p:cNvPr>
          <p:cNvSpPr/>
          <p:nvPr/>
        </p:nvSpPr>
        <p:spPr>
          <a:xfrm>
            <a:off x="407224" y="291830"/>
            <a:ext cx="11402155" cy="6209034"/>
          </a:xfrm>
          <a:prstGeom prst="roundRect">
            <a:avLst>
              <a:gd name="adj" fmla="val 628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4DFC6DD-C000-6B48-1C8C-9C6128EF0695}"/>
              </a:ext>
            </a:extLst>
          </p:cNvPr>
          <p:cNvSpPr/>
          <p:nvPr/>
        </p:nvSpPr>
        <p:spPr>
          <a:xfrm>
            <a:off x="684392" y="555400"/>
            <a:ext cx="5038928" cy="6337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不当な表示の禁止</a:t>
            </a:r>
            <a:endParaRPr kumimoji="1" lang="ja-JP" altLang="en-US" sz="2800" b="1" dirty="0">
              <a:solidFill>
                <a:srgbClr val="E7632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189B1B1-2A98-9132-6A47-7251103C3D31}"/>
              </a:ext>
            </a:extLst>
          </p:cNvPr>
          <p:cNvSpPr/>
          <p:nvPr/>
        </p:nvSpPr>
        <p:spPr>
          <a:xfrm>
            <a:off x="675182" y="1135852"/>
            <a:ext cx="7179013" cy="633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品質、内容、価格等を偽って表示を行うことを厳しく規制します。</a:t>
            </a:r>
            <a:endParaRPr kumimoji="1" lang="ja-JP" altLang="en-US" b="1" dirty="0">
              <a:solidFill>
                <a:srgbClr val="E7632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A63516F-052A-686D-BAB4-683687B27D34}"/>
              </a:ext>
            </a:extLst>
          </p:cNvPr>
          <p:cNvSpPr/>
          <p:nvPr/>
        </p:nvSpPr>
        <p:spPr>
          <a:xfrm>
            <a:off x="684392" y="1841295"/>
            <a:ext cx="3469319" cy="517777"/>
          </a:xfrm>
          <a:prstGeom prst="roundRect">
            <a:avLst>
              <a:gd name="adj" fmla="val 17767"/>
            </a:avLst>
          </a:prstGeom>
          <a:solidFill>
            <a:srgbClr val="E763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優良誤認表示</a:t>
            </a:r>
            <a:endParaRPr kumimoji="1" lang="ja-JP" altLang="en-US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BAEA2CC-F8CD-A0F9-6977-376716A1139B}"/>
              </a:ext>
            </a:extLst>
          </p:cNvPr>
          <p:cNvSpPr/>
          <p:nvPr/>
        </p:nvSpPr>
        <p:spPr>
          <a:xfrm>
            <a:off x="4384876" y="1841295"/>
            <a:ext cx="3469319" cy="517777"/>
          </a:xfrm>
          <a:prstGeom prst="roundRect">
            <a:avLst>
              <a:gd name="adj" fmla="val 17767"/>
            </a:avLst>
          </a:prstGeom>
          <a:solidFill>
            <a:srgbClr val="E763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有利誤認表示</a:t>
            </a:r>
            <a:endParaRPr kumimoji="1" lang="ja-JP" altLang="en-US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FFE870F-ADE6-40A3-06D1-0B93CB27672A}"/>
              </a:ext>
            </a:extLst>
          </p:cNvPr>
          <p:cNvSpPr/>
          <p:nvPr/>
        </p:nvSpPr>
        <p:spPr>
          <a:xfrm>
            <a:off x="8085359" y="1841295"/>
            <a:ext cx="3469319" cy="517777"/>
          </a:xfrm>
          <a:prstGeom prst="roundRect">
            <a:avLst>
              <a:gd name="adj" fmla="val 17767"/>
            </a:avLst>
          </a:prstGeom>
          <a:solidFill>
            <a:srgbClr val="E763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その他誤認される恐れのある表示</a:t>
            </a:r>
            <a:endParaRPr kumimoji="1" lang="ja-JP" altLang="en-US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966337-54E3-5F50-C64D-1039E86FA092}"/>
              </a:ext>
            </a:extLst>
          </p:cNvPr>
          <p:cNvSpPr/>
          <p:nvPr/>
        </p:nvSpPr>
        <p:spPr>
          <a:xfrm>
            <a:off x="684393" y="2427677"/>
            <a:ext cx="34693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商品・サービスの品質規格、その他の内容について、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実際のものよりも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著しく優良であると示すケース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CB76279-05C2-B31A-D293-489341E30D8A}"/>
              </a:ext>
            </a:extLst>
          </p:cNvPr>
          <p:cNvSpPr/>
          <p:nvPr/>
        </p:nvSpPr>
        <p:spPr>
          <a:xfrm>
            <a:off x="4319682" y="2427677"/>
            <a:ext cx="37186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商品、サービスの価格、その他の取引条件について、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実際のものよりも著しく有利であると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消費者に対して誤った認識をさせること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8CF8B9A-880A-04C4-7306-627BC196F6A5}"/>
              </a:ext>
            </a:extLst>
          </p:cNvPr>
          <p:cNvSpPr/>
          <p:nvPr/>
        </p:nvSpPr>
        <p:spPr>
          <a:xfrm>
            <a:off x="8085359" y="2473215"/>
            <a:ext cx="34693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一般消費者に誤認される恐れがあるとして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内閣総理大臣が指定する不当表示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22127C-FBEF-E916-737F-DDECDCF44E18}"/>
              </a:ext>
            </a:extLst>
          </p:cNvPr>
          <p:cNvSpPr/>
          <p:nvPr/>
        </p:nvSpPr>
        <p:spPr>
          <a:xfrm>
            <a:off x="684392" y="3136458"/>
            <a:ext cx="3026640" cy="75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1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●競争業者のものよりも著しく優良であると示すケース</a:t>
            </a:r>
            <a:endParaRPr lang="en-US" altLang="ja-JP" sz="1100" b="1" dirty="0">
              <a:solidFill>
                <a:srgbClr val="E7632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●体験談やアンケートの捏造</a:t>
            </a:r>
            <a:endParaRPr lang="en-US" altLang="ja-JP" sz="1100" b="1" dirty="0">
              <a:solidFill>
                <a:srgbClr val="E7632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●効能効果の捏造</a:t>
            </a:r>
            <a:endParaRPr lang="en-US" altLang="ja-JP" sz="1100" b="1" dirty="0">
              <a:solidFill>
                <a:srgbClr val="E7632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sz="1100" b="1" dirty="0">
              <a:solidFill>
                <a:srgbClr val="E7632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6589FDC-89A3-E512-0B77-F6B4928F400C}"/>
              </a:ext>
            </a:extLst>
          </p:cNvPr>
          <p:cNvSpPr/>
          <p:nvPr/>
        </p:nvSpPr>
        <p:spPr>
          <a:xfrm>
            <a:off x="4384876" y="3136458"/>
            <a:ext cx="3026640" cy="75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1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●二重価格の不当表示禁止</a:t>
            </a:r>
          </a:p>
          <a:p>
            <a:r>
              <a:rPr lang="en-US" altLang="ja-JP" sz="11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1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架空の割引前金額の記載など</a:t>
            </a:r>
            <a:r>
              <a:rPr lang="en-US" altLang="ja-JP" sz="11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r>
              <a:rPr lang="ja-JP" altLang="en-US" sz="11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●同業他社の製品・サービスよりも著しく有利であると誤認させるケース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C922165-2619-F884-5B05-2BCD1443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5" y="4195539"/>
            <a:ext cx="2874132" cy="199820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C02B35B-E2F8-6F07-98BF-D9408D7EF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955" y="4195539"/>
            <a:ext cx="2924481" cy="195688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9839321-3B71-B3E0-008B-0E7CC4953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734" y="4195539"/>
            <a:ext cx="3124944" cy="1884248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FDB567D-FDE2-BC94-4E37-61293207D193}"/>
              </a:ext>
            </a:extLst>
          </p:cNvPr>
          <p:cNvSpPr/>
          <p:nvPr/>
        </p:nvSpPr>
        <p:spPr>
          <a:xfrm>
            <a:off x="8085359" y="3136457"/>
            <a:ext cx="3026640" cy="1059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1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●果汁・果肉を使用していない</a:t>
            </a:r>
          </a:p>
          <a:p>
            <a:r>
              <a:rPr lang="ja-JP" altLang="en-US" sz="11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清涼飲料水の不当表示</a:t>
            </a:r>
          </a:p>
          <a:p>
            <a:r>
              <a:rPr lang="ja-JP" altLang="en-US" sz="11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●商品の製造国に関する虚偽または不当掲載</a:t>
            </a:r>
          </a:p>
          <a:p>
            <a:r>
              <a:rPr lang="ja-JP" altLang="en-US" sz="1100" b="1" dirty="0">
                <a:solidFill>
                  <a:srgbClr val="E7632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●顧客誘引を目的としたおとり広告に関する不当な表示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FCA828C-64BE-95AB-5E85-A74AEECAC34A}"/>
              </a:ext>
            </a:extLst>
          </p:cNvPr>
          <p:cNvCxnSpPr/>
          <p:nvPr/>
        </p:nvCxnSpPr>
        <p:spPr>
          <a:xfrm>
            <a:off x="4271045" y="1841295"/>
            <a:ext cx="0" cy="435245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4E9D4FC-4E07-E152-D2AC-D8CA2F971EDC}"/>
              </a:ext>
            </a:extLst>
          </p:cNvPr>
          <p:cNvCxnSpPr/>
          <p:nvPr/>
        </p:nvCxnSpPr>
        <p:spPr>
          <a:xfrm>
            <a:off x="7967556" y="1841295"/>
            <a:ext cx="0" cy="435245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2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DB82F-BCD1-11A9-19A4-926CC5584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41BB80F5-1D30-48E1-AEF5-238638712F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77E1728-E07F-9CD9-695A-AB921BE522A6}"/>
              </a:ext>
            </a:extLst>
          </p:cNvPr>
          <p:cNvSpPr/>
          <p:nvPr/>
        </p:nvSpPr>
        <p:spPr>
          <a:xfrm>
            <a:off x="418457" y="324483"/>
            <a:ext cx="11402155" cy="6209034"/>
          </a:xfrm>
          <a:prstGeom prst="roundRect">
            <a:avLst>
              <a:gd name="adj" fmla="val 6288"/>
            </a:avLst>
          </a:prstGeom>
          <a:solidFill>
            <a:srgbClr val="BBD7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4F3516D-7702-AF84-DE64-F0571DE2402B}"/>
              </a:ext>
            </a:extLst>
          </p:cNvPr>
          <p:cNvSpPr/>
          <p:nvPr/>
        </p:nvSpPr>
        <p:spPr>
          <a:xfrm>
            <a:off x="684392" y="555400"/>
            <a:ext cx="5038928" cy="6337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過大な景品類の提供の禁止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B7417E-4B87-ABBB-1565-FC9F85D84746}"/>
              </a:ext>
            </a:extLst>
          </p:cNvPr>
          <p:cNvSpPr/>
          <p:nvPr/>
        </p:nvSpPr>
        <p:spPr>
          <a:xfrm>
            <a:off x="675182" y="1135852"/>
            <a:ext cx="11134197" cy="633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過剰な景品提供を防ぐため景品類の最高額や総額を制限します。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CB7074E-B156-FA3B-C6AB-8B1CA1B7019C}"/>
              </a:ext>
            </a:extLst>
          </p:cNvPr>
          <p:cNvCxnSpPr>
            <a:cxnSpLocks/>
          </p:cNvCxnSpPr>
          <p:nvPr/>
        </p:nvCxnSpPr>
        <p:spPr>
          <a:xfrm>
            <a:off x="7967556" y="2085774"/>
            <a:ext cx="0" cy="309950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0A2DBB1-DC22-0A9D-2D72-00F543E73C65}"/>
              </a:ext>
            </a:extLst>
          </p:cNvPr>
          <p:cNvSpPr/>
          <p:nvPr/>
        </p:nvSpPr>
        <p:spPr>
          <a:xfrm>
            <a:off x="655070" y="1733397"/>
            <a:ext cx="10051399" cy="310733"/>
          </a:xfrm>
          <a:prstGeom prst="rect">
            <a:avLst/>
          </a:prstGeom>
          <a:solidFill>
            <a:srgbClr val="BBD7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u="sng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■クローズド型懸賞</a:t>
            </a:r>
            <a:r>
              <a:rPr lang="en-US" altLang="ja-JP" sz="1400" b="1" u="sng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400" b="1" u="sng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商品購入やサービスの利用者を対象とした、対象者が限定される景品やキャンペーンのこと。</a:t>
            </a:r>
            <a:r>
              <a:rPr lang="en-US" altLang="ja-JP" sz="1400" b="1" u="sng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1400" b="1" u="sng" dirty="0">
              <a:solidFill>
                <a:srgbClr val="4C806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607E447-1B27-3AAA-D132-32BCC0A82C4E}"/>
              </a:ext>
            </a:extLst>
          </p:cNvPr>
          <p:cNvSpPr/>
          <p:nvPr/>
        </p:nvSpPr>
        <p:spPr>
          <a:xfrm>
            <a:off x="684392" y="2123898"/>
            <a:ext cx="3469319" cy="517777"/>
          </a:xfrm>
          <a:prstGeom prst="roundRect">
            <a:avLst>
              <a:gd name="adj" fmla="val 17767"/>
            </a:avLst>
          </a:prstGeom>
          <a:solidFill>
            <a:srgbClr val="4C8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一般懸賞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88F98615-F8A9-3401-1C01-05107D89DA36}"/>
              </a:ext>
            </a:extLst>
          </p:cNvPr>
          <p:cNvSpPr/>
          <p:nvPr/>
        </p:nvSpPr>
        <p:spPr>
          <a:xfrm>
            <a:off x="4384876" y="2123898"/>
            <a:ext cx="3469319" cy="517777"/>
          </a:xfrm>
          <a:prstGeom prst="roundRect">
            <a:avLst>
              <a:gd name="adj" fmla="val 17767"/>
            </a:avLst>
          </a:prstGeom>
          <a:solidFill>
            <a:srgbClr val="4C8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共同懸賞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4AF5DAFA-FDA7-BF95-54D6-FF8B99854CD7}"/>
              </a:ext>
            </a:extLst>
          </p:cNvPr>
          <p:cNvSpPr/>
          <p:nvPr/>
        </p:nvSpPr>
        <p:spPr>
          <a:xfrm>
            <a:off x="8085359" y="2123898"/>
            <a:ext cx="3469319" cy="517777"/>
          </a:xfrm>
          <a:prstGeom prst="roundRect">
            <a:avLst>
              <a:gd name="adj" fmla="val 17767"/>
            </a:avLst>
          </a:prstGeom>
          <a:solidFill>
            <a:srgbClr val="4C80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総付景品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22E43A5-109E-7078-893D-CE66E2A47400}"/>
              </a:ext>
            </a:extLst>
          </p:cNvPr>
          <p:cNvSpPr/>
          <p:nvPr/>
        </p:nvSpPr>
        <p:spPr>
          <a:xfrm>
            <a:off x="684393" y="2718831"/>
            <a:ext cx="34693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つの事業者が、商品購入者などを対象に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くじや抽選で当選者を決めて景品を出すもの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（例：自社製品を買って当たるキャンペーン）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5E6E18C-51A0-C3D5-8BD6-7C20678B79C3}"/>
              </a:ext>
            </a:extLst>
          </p:cNvPr>
          <p:cNvSpPr/>
          <p:nvPr/>
        </p:nvSpPr>
        <p:spPr>
          <a:xfrm>
            <a:off x="4319682" y="2718831"/>
            <a:ext cx="37186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複数の事業者が共同で、商品購入者などを対象に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くじや抽選で景品を出すもの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（例：商店街のスタンプラリー抽選会）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7A66129-0349-DA86-E3F1-C3BE042F187A}"/>
              </a:ext>
            </a:extLst>
          </p:cNvPr>
          <p:cNvSpPr/>
          <p:nvPr/>
        </p:nvSpPr>
        <p:spPr>
          <a:xfrm>
            <a:off x="8085359" y="2764369"/>
            <a:ext cx="3469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懸賞（抽選）を行わず、商品購入者や来店者など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対象者全員にもれなく景品を配布するもの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（例：先着順プレゼント、購入者全員ノベルティ）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786383E2-9011-B435-C0EC-F5B95FCC6AEB}"/>
              </a:ext>
            </a:extLst>
          </p:cNvPr>
          <p:cNvCxnSpPr>
            <a:cxnSpLocks/>
          </p:cNvCxnSpPr>
          <p:nvPr/>
        </p:nvCxnSpPr>
        <p:spPr>
          <a:xfrm>
            <a:off x="675182" y="5185282"/>
            <a:ext cx="10879496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60C6190-6C7C-6651-17C5-021DCCC14448}"/>
              </a:ext>
            </a:extLst>
          </p:cNvPr>
          <p:cNvSpPr/>
          <p:nvPr/>
        </p:nvSpPr>
        <p:spPr>
          <a:xfrm>
            <a:off x="655070" y="5263982"/>
            <a:ext cx="10051399" cy="310733"/>
          </a:xfrm>
          <a:prstGeom prst="rect">
            <a:avLst/>
          </a:prstGeom>
          <a:solidFill>
            <a:srgbClr val="BBD7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u="sng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■オープン型懸賞</a:t>
            </a:r>
            <a:r>
              <a:rPr lang="en-US" altLang="ja-JP" sz="1400" b="1" u="sng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400" b="1" u="sng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誰でも自由に応募できるもの。</a:t>
            </a:r>
            <a:r>
              <a:rPr lang="en-US" altLang="ja-JP" sz="1400" b="1" u="sng" dirty="0">
                <a:solidFill>
                  <a:srgbClr val="4C806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1400" b="1" u="sng" dirty="0">
              <a:solidFill>
                <a:srgbClr val="4C806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F86549E-FC3D-8C70-9363-B82ACDBB1CCA}"/>
              </a:ext>
            </a:extLst>
          </p:cNvPr>
          <p:cNvSpPr/>
          <p:nvPr/>
        </p:nvSpPr>
        <p:spPr>
          <a:xfrm>
            <a:off x="684392" y="5582073"/>
            <a:ext cx="10501471" cy="55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例えばメルマガ登録をしたら景品の抽選に応募できるなど、誰でも自由に応募できるもの。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商品の購入が含まれていないため、景品表示法には適用されない。したがって、景品の金額に上限はない。</a:t>
            </a: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03D2E753-C7F8-1F44-E889-A37DAD5277EB}"/>
              </a:ext>
            </a:extLst>
          </p:cNvPr>
          <p:cNvCxnSpPr>
            <a:cxnSpLocks/>
          </p:cNvCxnSpPr>
          <p:nvPr/>
        </p:nvCxnSpPr>
        <p:spPr>
          <a:xfrm>
            <a:off x="4275292" y="2085774"/>
            <a:ext cx="0" cy="309950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表 50">
            <a:extLst>
              <a:ext uri="{FF2B5EF4-FFF2-40B4-BE49-F238E27FC236}">
                <a16:creationId xmlns:a16="http://schemas.microsoft.com/office/drawing/2014/main" id="{622FCE0A-DE19-5E71-168F-A71DF0C78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82590"/>
              </p:ext>
            </p:extLst>
          </p:nvPr>
        </p:nvGraphicFramePr>
        <p:xfrm>
          <a:off x="655070" y="3457399"/>
          <a:ext cx="3469318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659">
                  <a:extLst>
                    <a:ext uri="{9D8B030D-6E8A-4147-A177-3AD203B41FA5}">
                      <a16:colId xmlns:a16="http://schemas.microsoft.com/office/drawing/2014/main" val="3494667896"/>
                    </a:ext>
                  </a:extLst>
                </a:gridCol>
                <a:gridCol w="1734659">
                  <a:extLst>
                    <a:ext uri="{9D8B030D-6E8A-4147-A177-3AD203B41FA5}">
                      <a16:colId xmlns:a16="http://schemas.microsoft.com/office/drawing/2014/main" val="3389765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取引額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限度額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5,000</a:t>
                      </a:r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円未満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取引額の</a:t>
                      </a:r>
                      <a:r>
                        <a:rPr kumimoji="1" lang="en-US" altLang="ja-JP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</a:t>
                      </a:r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倍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1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5,000</a:t>
                      </a:r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円以上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</a:t>
                      </a:r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万円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661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売上予定総額の</a:t>
                      </a:r>
                      <a:r>
                        <a:rPr kumimoji="1" lang="en-US" altLang="ja-JP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％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4C806C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278925"/>
                  </a:ext>
                </a:extLst>
              </a:tr>
            </a:tbl>
          </a:graphicData>
        </a:graphic>
      </p:graphicFrame>
      <p:graphicFrame>
        <p:nvGraphicFramePr>
          <p:cNvPr id="52" name="表 51">
            <a:extLst>
              <a:ext uri="{FF2B5EF4-FFF2-40B4-BE49-F238E27FC236}">
                <a16:creationId xmlns:a16="http://schemas.microsoft.com/office/drawing/2014/main" id="{B3F600D5-A881-5975-717A-8347C4C55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16780"/>
              </p:ext>
            </p:extLst>
          </p:nvPr>
        </p:nvGraphicFramePr>
        <p:xfrm>
          <a:off x="4447391" y="3457399"/>
          <a:ext cx="346931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659">
                  <a:extLst>
                    <a:ext uri="{9D8B030D-6E8A-4147-A177-3AD203B41FA5}">
                      <a16:colId xmlns:a16="http://schemas.microsoft.com/office/drawing/2014/main" val="3494667896"/>
                    </a:ext>
                  </a:extLst>
                </a:gridCol>
                <a:gridCol w="1734659">
                  <a:extLst>
                    <a:ext uri="{9D8B030D-6E8A-4147-A177-3AD203B41FA5}">
                      <a16:colId xmlns:a16="http://schemas.microsoft.com/office/drawing/2014/main" val="3389765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取引額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限度額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価格に関わらず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30</a:t>
                      </a:r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万円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661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売上予定総額の</a:t>
                      </a:r>
                      <a:r>
                        <a:rPr kumimoji="1" lang="en-US" altLang="ja-JP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％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4C806C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278925"/>
                  </a:ext>
                </a:extLst>
              </a:tr>
            </a:tbl>
          </a:graphicData>
        </a:graphic>
      </p:graphicFrame>
      <p:graphicFrame>
        <p:nvGraphicFramePr>
          <p:cNvPr id="54" name="表 53">
            <a:extLst>
              <a:ext uri="{FF2B5EF4-FFF2-40B4-BE49-F238E27FC236}">
                <a16:creationId xmlns:a16="http://schemas.microsoft.com/office/drawing/2014/main" id="{DD985EDD-013B-CA48-6DA1-7FB8AD6C0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46279"/>
              </p:ext>
            </p:extLst>
          </p:nvPr>
        </p:nvGraphicFramePr>
        <p:xfrm>
          <a:off x="8139654" y="3457399"/>
          <a:ext cx="346931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659">
                  <a:extLst>
                    <a:ext uri="{9D8B030D-6E8A-4147-A177-3AD203B41FA5}">
                      <a16:colId xmlns:a16="http://schemas.microsoft.com/office/drawing/2014/main" val="3494667896"/>
                    </a:ext>
                  </a:extLst>
                </a:gridCol>
                <a:gridCol w="1734659">
                  <a:extLst>
                    <a:ext uri="{9D8B030D-6E8A-4147-A177-3AD203B41FA5}">
                      <a16:colId xmlns:a16="http://schemas.microsoft.com/office/drawing/2014/main" val="3389765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取引額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限度額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1,000</a:t>
                      </a:r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円未満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200</a:t>
                      </a:r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1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1,000</a:t>
                      </a:r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円以上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取引額の</a:t>
                      </a:r>
                      <a:r>
                        <a:rPr kumimoji="1" lang="en-US" altLang="ja-JP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</a:t>
                      </a:r>
                      <a:r>
                        <a:rPr kumimoji="1" lang="ja-JP" altLang="en-US" sz="1400" dirty="0">
                          <a:solidFill>
                            <a:srgbClr val="4C806C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％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66173"/>
                  </a:ext>
                </a:extLst>
              </a:tr>
            </a:tbl>
          </a:graphicData>
        </a:graphic>
      </p:graphicFrame>
      <p:pic>
        <p:nvPicPr>
          <p:cNvPr id="56" name="図 55">
            <a:extLst>
              <a:ext uri="{FF2B5EF4-FFF2-40B4-BE49-F238E27FC236}">
                <a16:creationId xmlns:a16="http://schemas.microsoft.com/office/drawing/2014/main" id="{2110D12D-6C2E-9052-A0B6-FF325C9D8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8942" l="8377" r="89529">
                        <a14:foregroundMark x1="36649" y1="7407" x2="71204" y2="20370"/>
                        <a14:foregroundMark x1="33508" y1="6614" x2="60733" y2="2381"/>
                        <a14:foregroundMark x1="60733" y1="2381" x2="73822" y2="20899"/>
                        <a14:foregroundMark x1="73822" y1="20899" x2="74346" y2="22487"/>
                        <a14:foregroundMark x1="85340" y1="39947" x2="89005" y2="95238"/>
                        <a14:foregroundMark x1="89005" y1="95238" x2="16754" y2="96561"/>
                        <a14:foregroundMark x1="16754" y1="96561" x2="8377" y2="67989"/>
                        <a14:foregroundMark x1="8377" y1="67989" x2="13613" y2="40741"/>
                        <a14:foregroundMark x1="14136" y1="90741" x2="12042" y2="98942"/>
                        <a14:foregroundMark x1="12042" y1="95767" x2="51832" y2="95503"/>
                        <a14:foregroundMark x1="51832" y1="95503" x2="83770" y2="96032"/>
                        <a14:foregroundMark x1="83770" y1="96032" x2="85340" y2="962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5185" y="3035921"/>
            <a:ext cx="521590" cy="1032257"/>
          </a:xfrm>
          <a:prstGeom prst="rect">
            <a:avLst/>
          </a:prstGeom>
        </p:spPr>
      </p:pic>
      <p:pic>
        <p:nvPicPr>
          <p:cNvPr id="58" name="図 57" descr="テーブル, 男, 鏡, 時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39ACFA4-958B-CE3D-CD54-4EC532476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r="17736"/>
          <a:stretch/>
        </p:blipFill>
        <p:spPr>
          <a:xfrm>
            <a:off x="6946835" y="4139627"/>
            <a:ext cx="902918" cy="1024062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14F310BF-43C7-1C6A-D133-96436E9FD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143" l="424" r="95763">
                        <a14:foregroundMark x1="5085" y1="6286" x2="48305" y2="73714"/>
                        <a14:foregroundMark x1="54661" y1="77143" x2="86441" y2="81714"/>
                        <a14:foregroundMark x1="88136" y1="13714" x2="88136" y2="73143"/>
                        <a14:foregroundMark x1="88136" y1="73143" x2="87288" y2="76571"/>
                        <a14:foregroundMark x1="89831" y1="9143" x2="94915" y2="29714"/>
                        <a14:foregroundMark x1="94068" y1="9714" x2="96610" y2="58857"/>
                        <a14:foregroundMark x1="88136" y1="24571" x2="20339" y2="74286"/>
                        <a14:foregroundMark x1="29237" y1="30857" x2="48305" y2="65143"/>
                        <a14:foregroundMark x1="48305" y1="65143" x2="48305" y2="64571"/>
                        <a14:foregroundMark x1="28390" y1="32000" x2="61441" y2="60571"/>
                        <a14:foregroundMark x1="61441" y1="60571" x2="63136" y2="59429"/>
                        <a14:foregroundMark x1="68644" y1="35429" x2="44068" y2="80000"/>
                        <a14:foregroundMark x1="44068" y1="80000" x2="44068" y2="81714"/>
                        <a14:foregroundMark x1="94492" y1="52571" x2="94068" y2="89714"/>
                        <a14:foregroundMark x1="94068" y1="89714" x2="54661" y2="91429"/>
                        <a14:foregroundMark x1="57203" y1="94857" x2="5393" y2="92755"/>
                        <a14:foregroundMark x1="8284" y1="12522" x2="8475" y2="6286"/>
                        <a14:foregroundMark x1="5932" y1="89143" x2="7785" y2="28777"/>
                        <a14:foregroundMark x1="3347" y1="29416" x2="4237" y2="71429"/>
                        <a14:foregroundMark x1="2966" y1="11429" x2="3005" y2="13282"/>
                        <a14:foregroundMark x1="14831" y1="8000" x2="36864" y2="9143"/>
                        <a14:foregroundMark x1="36864" y1="9143" x2="40678" y2="8571"/>
                        <a14:foregroundMark x1="22458" y1="4571" x2="53390" y2="5714"/>
                        <a14:foregroundMark x1="53390" y1="5714" x2="55508" y2="5714"/>
                        <a14:foregroundMark x1="50424" y1="6286" x2="91102" y2="4000"/>
                        <a14:foregroundMark x1="66102" y1="97143" x2="95339" y2="90857"/>
                        <a14:backgroundMark x1="847" y1="3429" x2="847" y2="1714"/>
                        <a14:backgroundMark x1="0" y1="13714" x2="1271" y2="29714"/>
                        <a14:backgroundMark x1="2119" y1="96000" x2="2542" y2="99429"/>
                        <a14:backgroundMark x1="1695" y1="90857" x2="0" y2="96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418" y="5561674"/>
            <a:ext cx="804582" cy="5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614</Words>
  <Application>Microsoft Office PowerPoint</Application>
  <PresentationFormat>ワイド画面</PresentationFormat>
  <Paragraphs>83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岡本 菜央</dc:creator>
  <cp:lastModifiedBy>岡本 菜央</cp:lastModifiedBy>
  <cp:revision>1</cp:revision>
  <dcterms:created xsi:type="dcterms:W3CDTF">2026-01-01T06:58:40Z</dcterms:created>
  <dcterms:modified xsi:type="dcterms:W3CDTF">2026-01-01T07:39:47Z</dcterms:modified>
</cp:coreProperties>
</file>